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01DD67-5A14-410C-8ECC-175FECF4BE30}" type="datetimeFigureOut">
              <a:rPr lang="en-US" smtClean="0"/>
              <a:t>7/24/2013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57F564-DC2F-4E8B-B13B-6EDEC4B684A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CcURwiIU6cTS1M&amp;tbnid=NMwTwkN0XOk5kM:&amp;ved=0CAUQjRw&amp;url=http%3A%2F%2Fwww.co.sheboygan.wi.us%2Ftaxonline%2FRealEstateLookuppublic.aspx&amp;ei=6TvwUcHQDoWGqgGjmoHoDw&amp;bvm=bv.49641647,d.aWM&amp;psig=AFQjCNHna2B2pxeD7DQ05boQqsVO47Gz5Q&amp;ust=1374784859450932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frm=1&amp;source=images&amp;cd=&amp;cad=rja&amp;docid=pmRQMtwl-BHTYM&amp;tbnid=Lk6W7RD8svQbqM:&amp;ved=0CAUQjRw&amp;url=http%3A%2F%2Ffermat.unh.edu%2F~cjy67%2Fstrum.html&amp;ei=0JbxUe2oFMekqAG_44H4Ag&amp;bvm=bv.49784469,d.aWM&amp;psig=AFQjCNEp2-sHUL1Phi5hprVYl2DeDHhAWQ&amp;ust=137487367337472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q__jcQamF1BYeM&amp;tbnid=cpS7EoT8RnwKBM:&amp;ved=0CAUQjRw&amp;url=http%3A%2F%2Fdrawing-factory.blogspot.com%2F2010%2F06%2F10-really-great-tutorials-on-how-to.html&amp;ei=_5bxUcPqII6brQGKkYGICQ&amp;bvm=bv.49784469,d.aWM&amp;psig=AFQjCNE3uCyRkcebYn5cxrpAkFci3Q7tXg&amp;ust=1374873699081827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acrUlfwsB4RH9M&amp;tbnid=5aAwYKwtFAds6M:&amp;ved=0CAUQjRw&amp;url=http%3A%2F%2Feofdreams.com%2Fmoney.html&amp;ei=n5bxUf2SOIaFrAH6qYDYDA&amp;bvm=bv.49784469,d.aWM&amp;psig=AFQjCNFU2nW3haVcKuPCpN_Y_vaq00RkiQ&amp;ust=137487363039445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jT-lmrodOgKpuM&amp;tbnid=5gfLQ3_DAutRbM:&amp;ved=0CAUQjRw&amp;url=http%3A%2F%2Fwww.mynamesnotmommy.com%2Fyes-there-are-dumb-questions%2Fquestion-mark%2F&amp;ei=bpfxUajjJ8vdqQGurIGIBw&amp;bvm=bv.49784469,d.aWM&amp;psig=AFQjCNF1q3sfC4bzqJtgElnJk0rl3dKZpw&amp;ust=13748738341217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Coordinated Transportation Service Model</a:t>
            </a:r>
            <a:endParaRPr lang="en-US" dirty="0"/>
          </a:p>
        </p:txBody>
      </p:sp>
      <p:pic>
        <p:nvPicPr>
          <p:cNvPr id="1026" name="Picture 2" descr="Shoreline Metro Logo A"/>
          <p:cNvPicPr>
            <a:picLocks noChangeAspect="1" noChangeArrowheads="1"/>
          </p:cNvPicPr>
          <p:nvPr/>
        </p:nvPicPr>
        <p:blipFill>
          <a:blip r:embed="rId2" cstate="print"/>
          <a:srcRect l="7571" r="5185"/>
          <a:stretch>
            <a:fillRect/>
          </a:stretch>
        </p:blipFill>
        <p:spPr bwMode="auto">
          <a:xfrm>
            <a:off x="3810000" y="3962400"/>
            <a:ext cx="2898648" cy="101092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8" name="Picture 4" descr="https://encrypted-tbn3.gstatic.com/images?q=tbn:ANd9GcRRKxkb212BP8KLdrg6IMniDuQFhUjm9gd50SLAHZpmIrA0t56n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962399"/>
            <a:ext cx="2133600" cy="21453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/>
          <a:srcRect l="5128" t="34615" r="2245" b="30525"/>
          <a:stretch>
            <a:fillRect/>
          </a:stretch>
        </p:blipFill>
        <p:spPr bwMode="auto">
          <a:xfrm>
            <a:off x="3810000" y="5282572"/>
            <a:ext cx="2895600" cy="81342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Coordinated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Common Goals</a:t>
            </a:r>
          </a:p>
          <a:p>
            <a:pPr lvl="1"/>
            <a:r>
              <a:rPr lang="en-US" dirty="0" smtClean="0"/>
              <a:t>Increase ridership</a:t>
            </a:r>
          </a:p>
          <a:p>
            <a:pPr lvl="1"/>
            <a:r>
              <a:rPr lang="en-US" dirty="0" smtClean="0"/>
              <a:t>Minimize expenses</a:t>
            </a:r>
          </a:p>
          <a:p>
            <a:pPr lvl="1"/>
            <a:r>
              <a:rPr lang="en-US" dirty="0" smtClean="0"/>
              <a:t>Maximize Revenues</a:t>
            </a:r>
          </a:p>
          <a:p>
            <a:r>
              <a:rPr lang="en-US" sz="3600" dirty="0" smtClean="0"/>
              <a:t>Build Partnerships</a:t>
            </a:r>
          </a:p>
          <a:p>
            <a:r>
              <a:rPr lang="en-US" sz="3600" dirty="0" smtClean="0"/>
              <a:t>Share Resources</a:t>
            </a:r>
          </a:p>
          <a:p>
            <a:pPr lvl="1"/>
            <a:r>
              <a:rPr lang="en-US" sz="2200" dirty="0" smtClean="0"/>
              <a:t>Reduce duplication of services</a:t>
            </a:r>
          </a:p>
          <a:p>
            <a:pPr lvl="1"/>
            <a:r>
              <a:rPr lang="en-US" sz="2200" dirty="0" smtClean="0"/>
              <a:t>Maximize impact</a:t>
            </a:r>
            <a:endParaRPr lang="en-US" sz="2200" dirty="0"/>
          </a:p>
        </p:txBody>
      </p:sp>
      <p:pic>
        <p:nvPicPr>
          <p:cNvPr id="46082" name="Picture 2" descr="https://encrypted-tbn2.gstatic.com/images?q=tbn:ANd9GcTcxH96Ihi_jiV2MbP1BiMsHF5sXZKC0UYItE_BAXxpMx23JwJjc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648200" y="2133600"/>
            <a:ext cx="1647411" cy="1943101"/>
          </a:xfrm>
          <a:prstGeom prst="rect">
            <a:avLst/>
          </a:prstGeom>
          <a:noFill/>
        </p:spPr>
      </p:pic>
      <p:pic>
        <p:nvPicPr>
          <p:cNvPr id="46084" name="Picture 4" descr="https://encrypted-tbn3.gstatic.com/images?q=tbn:ANd9GcS8nfOosaVc7f2G_MHJbg81KM1kDhlLFxkHsqW4nLKDkJJCpP4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3886200"/>
            <a:ext cx="2057400" cy="1543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Board with Sheboygan!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Route and Specialized Transportation Services</a:t>
            </a:r>
          </a:p>
          <a:p>
            <a:pPr lvl="1"/>
            <a:r>
              <a:rPr lang="en-US" dirty="0" smtClean="0"/>
              <a:t>ADA </a:t>
            </a:r>
            <a:r>
              <a:rPr lang="en-US" dirty="0" err="1" smtClean="0"/>
              <a:t>Paratransit</a:t>
            </a:r>
            <a:r>
              <a:rPr lang="en-US" dirty="0" smtClean="0"/>
              <a:t> and 85.21 Elderly and Disabled Program</a:t>
            </a:r>
          </a:p>
          <a:p>
            <a:r>
              <a:rPr lang="en-US" dirty="0" smtClean="0"/>
              <a:t>Service a population of 70,000 individuals</a:t>
            </a:r>
          </a:p>
          <a:p>
            <a:r>
              <a:rPr lang="en-US" dirty="0" smtClean="0"/>
              <a:t>Fleet of 12 ADA vehicles (shared Capital investments)</a:t>
            </a:r>
          </a:p>
          <a:p>
            <a:r>
              <a:rPr lang="en-US" dirty="0" smtClean="0"/>
              <a:t>Coordinated Service Model</a:t>
            </a:r>
          </a:p>
          <a:p>
            <a:pPr lvl="1"/>
            <a:r>
              <a:rPr lang="en-US" dirty="0" smtClean="0"/>
              <a:t>County and City “coordinate” transportation together!</a:t>
            </a:r>
          </a:p>
          <a:p>
            <a:pPr lvl="1"/>
            <a:r>
              <a:rPr lang="en-US" dirty="0" smtClean="0"/>
              <a:t>Provided by Metro Connection</a:t>
            </a:r>
          </a:p>
          <a:p>
            <a:pPr lvl="1"/>
            <a:r>
              <a:rPr lang="en-US" dirty="0" smtClean="0"/>
              <a:t>Combined 50,000 trips annually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coordination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Enhanced network of transportation</a:t>
            </a:r>
          </a:p>
          <a:p>
            <a:pPr lvl="1"/>
            <a:r>
              <a:rPr lang="en-US" dirty="0" smtClean="0"/>
              <a:t>Fixed Route, ADA </a:t>
            </a:r>
            <a:r>
              <a:rPr lang="en-US" dirty="0" err="1" smtClean="0"/>
              <a:t>Paratransit</a:t>
            </a:r>
            <a:r>
              <a:rPr lang="en-US" dirty="0" smtClean="0"/>
              <a:t> &amp; 85.21 Program</a:t>
            </a:r>
          </a:p>
          <a:p>
            <a:r>
              <a:rPr lang="en-US" dirty="0" smtClean="0"/>
              <a:t>Availability to maximize Federal and State funding</a:t>
            </a:r>
          </a:p>
          <a:p>
            <a:pPr lvl="1"/>
            <a:r>
              <a:rPr lang="en-US" dirty="0" smtClean="0"/>
              <a:t>85.21 Program funds contribute to local share</a:t>
            </a:r>
          </a:p>
          <a:p>
            <a:pPr lvl="1"/>
            <a:r>
              <a:rPr lang="en-US" dirty="0" smtClean="0"/>
              <a:t>One dispatch center for all specialized trips</a:t>
            </a:r>
          </a:p>
          <a:p>
            <a:pPr lvl="1"/>
            <a:r>
              <a:rPr lang="en-US" dirty="0" smtClean="0"/>
              <a:t>One call center for all specialized trips</a:t>
            </a:r>
          </a:p>
          <a:p>
            <a:pPr lvl="1"/>
            <a:r>
              <a:rPr lang="en-US" dirty="0" smtClean="0"/>
              <a:t>Leverage more dollars for operations</a:t>
            </a:r>
          </a:p>
          <a:p>
            <a:pPr lvl="1"/>
            <a:r>
              <a:rPr lang="en-US" dirty="0" smtClean="0"/>
              <a:t>Cross-certification of passengers (most appropriate program)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Funding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93920"/>
          </a:xfrm>
        </p:spPr>
        <p:txBody>
          <a:bodyPr/>
          <a:lstStyle/>
          <a:p>
            <a:r>
              <a:rPr lang="en-US" dirty="0" smtClean="0"/>
              <a:t>Local share:  45% of Expenses</a:t>
            </a:r>
          </a:p>
          <a:p>
            <a:pPr lvl="1"/>
            <a:r>
              <a:rPr lang="en-US" dirty="0" smtClean="0"/>
              <a:t>Increases in local share allow for increases in Federal and State portions (assuming funding availability).</a:t>
            </a:r>
          </a:p>
          <a:p>
            <a:pPr lvl="1"/>
            <a:r>
              <a:rPr lang="en-US" dirty="0" smtClean="0"/>
              <a:t>Decreases in local share consequently decreases the Federal and State portions.</a:t>
            </a:r>
          </a:p>
          <a:p>
            <a:r>
              <a:rPr lang="en-US" dirty="0" smtClean="0"/>
              <a:t>Federal/State share:  55% of Recognized Expenses</a:t>
            </a:r>
          </a:p>
          <a:p>
            <a:r>
              <a:rPr lang="en-US" dirty="0" smtClean="0"/>
              <a:t>Sheboygan Example:</a:t>
            </a:r>
          </a:p>
          <a:p>
            <a:pPr lvl="1"/>
            <a:r>
              <a:rPr lang="en-US" dirty="0" smtClean="0"/>
              <a:t>$920,000 in local share contribution allows for an operating budget of $4,000,000!</a:t>
            </a:r>
          </a:p>
          <a:p>
            <a:pPr lvl="2"/>
            <a:r>
              <a:rPr lang="en-US" dirty="0" smtClean="0"/>
              <a:t>Decrease to $600,000 would yield approximate $2,850,000</a:t>
            </a:r>
          </a:p>
          <a:p>
            <a:pPr lvl="2"/>
            <a:r>
              <a:rPr lang="en-US" dirty="0" smtClean="0"/>
              <a:t>Loss of both expenses and revenues!</a:t>
            </a:r>
          </a:p>
        </p:txBody>
      </p:sp>
      <p:pic>
        <p:nvPicPr>
          <p:cNvPr id="43010" name="Picture 2" descr="https://encrypted-tbn0.gstatic.com/images?q=tbn:ANd9GcQhGDDk2BCNRVsMy4MywVV-DZIai36ae9k5aPnaH8NEg2mXuATbi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762000"/>
            <a:ext cx="1625927" cy="150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85.21 Program</a:t>
            </a:r>
          </a:p>
          <a:p>
            <a:pPr lvl="1"/>
            <a:r>
              <a:rPr lang="en-US" dirty="0" smtClean="0"/>
              <a:t>$450,000 in service for $320,000</a:t>
            </a:r>
          </a:p>
          <a:p>
            <a:pPr lvl="1"/>
            <a:r>
              <a:rPr lang="en-US" dirty="0" smtClean="0"/>
              <a:t>Larger service area, longer hours and inexpensive fares</a:t>
            </a:r>
          </a:p>
          <a:p>
            <a:pPr lvl="1"/>
            <a:r>
              <a:rPr lang="en-US" dirty="0" smtClean="0"/>
              <a:t>Convenience of cross-certified passengers to use one provider!</a:t>
            </a:r>
          </a:p>
          <a:p>
            <a:pPr lvl="1"/>
            <a:r>
              <a:rPr lang="en-US" dirty="0" smtClean="0"/>
              <a:t>Additional County staff likely funded out of program (further reducing $ spent on actual trips)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Coordination Benefits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Metro Connection/Shoreline Metro</a:t>
            </a:r>
          </a:p>
          <a:p>
            <a:pPr lvl="1"/>
            <a:r>
              <a:rPr lang="en-US" dirty="0" smtClean="0"/>
              <a:t>85.21 Program dollars used as part of local share (leverage more state and federal dollars) that fund entire operational budget</a:t>
            </a:r>
          </a:p>
          <a:p>
            <a:pPr lvl="1"/>
            <a:r>
              <a:rPr lang="en-US" dirty="0" smtClean="0"/>
              <a:t>Transportation experts!</a:t>
            </a:r>
          </a:p>
          <a:p>
            <a:pPr lvl="1"/>
            <a:r>
              <a:rPr lang="en-US" dirty="0" smtClean="0"/>
              <a:t>All revenues offset transportation expenses!</a:t>
            </a:r>
          </a:p>
          <a:p>
            <a:pPr lvl="1"/>
            <a:r>
              <a:rPr lang="en-US" dirty="0" smtClean="0"/>
              <a:t>Passengers have one number for transportation!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39938" name="Picture 2" descr="https://encrypted-tbn3.gstatic.com/images?q=tbn:ANd9GcQik3vVJkkkgumAvVExnI4RHC5BuHtxKzb_-jGgiuN4gQwwEqMs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860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1525</TotalTime>
  <Words>313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Coordinated Transportation Service Model</vt:lpstr>
      <vt:lpstr>What is Coordinated Services?</vt:lpstr>
      <vt:lpstr>On Board with Sheboygan!</vt:lpstr>
      <vt:lpstr>What does coordination mean?</vt:lpstr>
      <vt:lpstr>How does Funding Work?</vt:lpstr>
      <vt:lpstr>Coordination Benefits</vt:lpstr>
      <vt:lpstr>Coordination Benefits </vt:lpstr>
      <vt:lpstr>Questions</vt:lpstr>
    </vt:vector>
  </TitlesOfParts>
  <Company>City of Sheboygan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Coordinated Transportation Service Model</dc:title>
  <dc:creator>Muench</dc:creator>
  <cp:lastModifiedBy>Muench</cp:lastModifiedBy>
  <cp:revision>16</cp:revision>
  <dcterms:created xsi:type="dcterms:W3CDTF">2013-07-24T20:27:48Z</dcterms:created>
  <dcterms:modified xsi:type="dcterms:W3CDTF">2013-07-25T21:53:47Z</dcterms:modified>
</cp:coreProperties>
</file>