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9" r:id="rId2"/>
    <p:sldId id="282" r:id="rId3"/>
    <p:sldId id="284" r:id="rId4"/>
    <p:sldId id="272" r:id="rId5"/>
    <p:sldId id="273" r:id="rId6"/>
    <p:sldId id="286" r:id="rId7"/>
    <p:sldId id="260" r:id="rId8"/>
    <p:sldId id="261" r:id="rId9"/>
    <p:sldId id="263" r:id="rId10"/>
    <p:sldId id="276" r:id="rId11"/>
    <p:sldId id="277" r:id="rId12"/>
    <p:sldId id="278" r:id="rId13"/>
    <p:sldId id="280" r:id="rId14"/>
    <p:sldId id="279" r:id="rId15"/>
    <p:sldId id="271"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36" autoAdjust="0"/>
  </p:normalViewPr>
  <p:slideViewPr>
    <p:cSldViewPr>
      <p:cViewPr>
        <p:scale>
          <a:sx n="73" d="100"/>
          <a:sy n="73" d="100"/>
        </p:scale>
        <p:origin x="-99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556"/>
          </a:xfrm>
          <a:prstGeom prst="rect">
            <a:avLst/>
          </a:prstGeom>
        </p:spPr>
        <p:txBody>
          <a:bodyPr vert="horz" lIns="93817" tIns="46909" rIns="93817" bIns="4690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556"/>
          </a:xfrm>
          <a:prstGeom prst="rect">
            <a:avLst/>
          </a:prstGeom>
        </p:spPr>
        <p:txBody>
          <a:bodyPr vert="horz" lIns="93817" tIns="46909" rIns="93817" bIns="46909" rtlCol="0"/>
          <a:lstStyle>
            <a:lvl1pPr algn="r">
              <a:defRPr sz="1200"/>
            </a:lvl1pPr>
          </a:lstStyle>
          <a:p>
            <a:fld id="{074C6358-4D64-40E4-96F2-F3CCB1A1F736}" type="datetimeFigureOut">
              <a:rPr lang="en-US" smtClean="0"/>
              <a:pPr/>
              <a:t>7/26/2013</a:t>
            </a:fld>
            <a:endParaRPr lang="en-US"/>
          </a:p>
        </p:txBody>
      </p:sp>
      <p:sp>
        <p:nvSpPr>
          <p:cNvPr id="4" name="Footer Placeholder 3"/>
          <p:cNvSpPr>
            <a:spLocks noGrp="1"/>
          </p:cNvSpPr>
          <p:nvPr>
            <p:ph type="ftr" sz="quarter" idx="2"/>
          </p:nvPr>
        </p:nvSpPr>
        <p:spPr>
          <a:xfrm>
            <a:off x="0" y="8829212"/>
            <a:ext cx="3037840" cy="465555"/>
          </a:xfrm>
          <a:prstGeom prst="rect">
            <a:avLst/>
          </a:prstGeom>
        </p:spPr>
        <p:txBody>
          <a:bodyPr vert="horz" lIns="93817" tIns="46909" rIns="93817" bIns="4690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212"/>
            <a:ext cx="3037840" cy="465555"/>
          </a:xfrm>
          <a:prstGeom prst="rect">
            <a:avLst/>
          </a:prstGeom>
        </p:spPr>
        <p:txBody>
          <a:bodyPr vert="horz" lIns="93817" tIns="46909" rIns="93817" bIns="46909" rtlCol="0" anchor="b"/>
          <a:lstStyle>
            <a:lvl1pPr algn="r">
              <a:defRPr sz="1200"/>
            </a:lvl1pPr>
          </a:lstStyle>
          <a:p>
            <a:fld id="{6F78CF0E-C338-4344-8520-8613A4C47D73}" type="slidenum">
              <a:rPr lang="en-US" smtClean="0"/>
              <a:pPr/>
              <a:t>‹#›</a:t>
            </a:fld>
            <a:endParaRPr lang="en-US"/>
          </a:p>
        </p:txBody>
      </p:sp>
    </p:spTree>
    <p:extLst>
      <p:ext uri="{BB962C8B-B14F-4D97-AF65-F5344CB8AC3E}">
        <p14:creationId xmlns:p14="http://schemas.microsoft.com/office/powerpoint/2010/main" val="3797064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556"/>
          </a:xfrm>
          <a:prstGeom prst="rect">
            <a:avLst/>
          </a:prstGeom>
        </p:spPr>
        <p:txBody>
          <a:bodyPr vert="horz" lIns="93817" tIns="46909" rIns="93817" bIns="4690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5556"/>
          </a:xfrm>
          <a:prstGeom prst="rect">
            <a:avLst/>
          </a:prstGeom>
        </p:spPr>
        <p:txBody>
          <a:bodyPr vert="horz" lIns="93817" tIns="46909" rIns="93817" bIns="46909" rtlCol="0"/>
          <a:lstStyle>
            <a:lvl1pPr algn="r" fontAlgn="auto">
              <a:spcBef>
                <a:spcPts val="0"/>
              </a:spcBef>
              <a:spcAft>
                <a:spcPts val="0"/>
              </a:spcAft>
              <a:defRPr sz="1200">
                <a:latin typeface="+mn-lt"/>
              </a:defRPr>
            </a:lvl1pPr>
          </a:lstStyle>
          <a:p>
            <a:pPr>
              <a:defRPr/>
            </a:pPr>
            <a:fld id="{E0C4DBF6-E2A6-46FA-8F97-AE51F1B24CF7}" type="datetimeFigureOut">
              <a:rPr lang="en-US"/>
              <a:pPr>
                <a:defRPr/>
              </a:pPr>
              <a:t>7/26/2013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817" tIns="46909" rIns="93817" bIns="46909" rtlCol="0" anchor="ctr"/>
          <a:lstStyle/>
          <a:p>
            <a:pPr lvl="0"/>
            <a:endParaRPr lang="en-US" noProof="0"/>
          </a:p>
        </p:txBody>
      </p:sp>
      <p:sp>
        <p:nvSpPr>
          <p:cNvPr id="5" name="Notes Placeholder 4"/>
          <p:cNvSpPr>
            <a:spLocks noGrp="1"/>
          </p:cNvSpPr>
          <p:nvPr>
            <p:ph type="body" sz="quarter" idx="3"/>
          </p:nvPr>
        </p:nvSpPr>
        <p:spPr>
          <a:xfrm>
            <a:off x="701040" y="4415423"/>
            <a:ext cx="5608320" cy="4183461"/>
          </a:xfrm>
          <a:prstGeom prst="rect">
            <a:avLst/>
          </a:prstGeom>
        </p:spPr>
        <p:txBody>
          <a:bodyPr vert="horz" lIns="93817" tIns="46909" rIns="93817" bIns="4690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212"/>
            <a:ext cx="3037840" cy="465555"/>
          </a:xfrm>
          <a:prstGeom prst="rect">
            <a:avLst/>
          </a:prstGeom>
        </p:spPr>
        <p:txBody>
          <a:bodyPr vert="horz" lIns="93817" tIns="46909" rIns="93817" bIns="4690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212"/>
            <a:ext cx="3037840" cy="465555"/>
          </a:xfrm>
          <a:prstGeom prst="rect">
            <a:avLst/>
          </a:prstGeom>
        </p:spPr>
        <p:txBody>
          <a:bodyPr vert="horz" lIns="93817" tIns="46909" rIns="93817" bIns="46909" rtlCol="0" anchor="b"/>
          <a:lstStyle>
            <a:lvl1pPr algn="r" fontAlgn="auto">
              <a:spcBef>
                <a:spcPts val="0"/>
              </a:spcBef>
              <a:spcAft>
                <a:spcPts val="0"/>
              </a:spcAft>
              <a:defRPr sz="1200">
                <a:latin typeface="+mn-lt"/>
              </a:defRPr>
            </a:lvl1pPr>
          </a:lstStyle>
          <a:p>
            <a:pPr>
              <a:defRPr/>
            </a:pPr>
            <a:fld id="{44380E44-C818-4D29-9A00-6CAC92C670F2}" type="slidenum">
              <a:rPr lang="en-US"/>
              <a:pPr>
                <a:defRPr/>
              </a:pPr>
              <a:t>‹#›</a:t>
            </a:fld>
            <a:endParaRPr lang="en-US"/>
          </a:p>
        </p:txBody>
      </p:sp>
    </p:spTree>
    <p:extLst>
      <p:ext uri="{BB962C8B-B14F-4D97-AF65-F5344CB8AC3E}">
        <p14:creationId xmlns:p14="http://schemas.microsoft.com/office/powerpoint/2010/main" val="868184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380E44-C818-4D29-9A00-6CAC92C670F2}"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693A556-8322-4D33-B32E-A6AB8E1F94AA}" type="slidenum">
              <a:rPr lang="en-US" smtClean="0"/>
              <a:t>2</a:t>
            </a:fld>
            <a:endParaRPr lang="en-US"/>
          </a:p>
        </p:txBody>
      </p:sp>
    </p:spTree>
    <p:extLst>
      <p:ext uri="{BB962C8B-B14F-4D97-AF65-F5344CB8AC3E}">
        <p14:creationId xmlns:p14="http://schemas.microsoft.com/office/powerpoint/2010/main" val="382069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380E44-C818-4D29-9A00-6CAC92C670F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380E44-C818-4D29-9A00-6CAC92C670F2}"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92A2D-ED5B-4908-8533-2BE781A056BE}"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92A2D-ED5B-4908-8533-2BE781A056BE}"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047642-7FCB-4F21-A00D-3D05044F811E}"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380E44-C818-4D29-9A00-6CAC92C670F2}"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E576D7E-B2F2-41C1-8E0F-0E74B252F512}" type="datetimeFigureOut">
              <a:rPr lang="en-US"/>
              <a:pPr>
                <a:defRPr/>
              </a:pPr>
              <a:t>7/26/2013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C2B87B-2094-4E11-9BE1-B43E6B83A2A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A55299-9D2E-4F7A-BF98-F814D0613871}" type="datetimeFigureOut">
              <a:rPr lang="en-US"/>
              <a:pPr>
                <a:defRPr/>
              </a:pPr>
              <a:t>7/26/2013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2289F4-E399-4EF2-9143-7DCAFA6E65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AFFA3A-2570-42C5-B845-65197E086167}" type="datetimeFigureOut">
              <a:rPr lang="en-US"/>
              <a:pPr>
                <a:defRPr/>
              </a:pPr>
              <a:t>7/26/2013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7CC136-70FB-4F6E-8471-E0A407F220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63CA83-E2DD-44FA-929B-C669D5101573}" type="datetimeFigureOut">
              <a:rPr lang="en-US"/>
              <a:pPr>
                <a:defRPr/>
              </a:pPr>
              <a:t>7/26/2013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883F03-6AB9-4750-A22A-59F6EFBF46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4899BE-C3B9-425F-BE54-4B76FD9079FE}" type="datetimeFigureOut">
              <a:rPr lang="en-US"/>
              <a:pPr>
                <a:defRPr/>
              </a:pPr>
              <a:t>7/26/2013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DBE4F8-DD19-4607-A0FA-362FB81DC2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ADA502-24E2-4E29-9694-1418859F5484}" type="datetimeFigureOut">
              <a:rPr lang="en-US"/>
              <a:pPr>
                <a:defRPr/>
              </a:pPr>
              <a:t>7/26/2013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1552CF-34BB-409B-A99F-4ED27449D7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1A0F031-8428-4A7A-A25D-CCD386F6507A}" type="datetimeFigureOut">
              <a:rPr lang="en-US"/>
              <a:pPr>
                <a:defRPr/>
              </a:pPr>
              <a:t>7/26/2013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A5D5B77-8BE2-4455-812E-097EAB630F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8955786-EBE3-46E9-967C-8ED95D93A463}" type="datetimeFigureOut">
              <a:rPr lang="en-US"/>
              <a:pPr>
                <a:defRPr/>
              </a:pPr>
              <a:t>7/26/2013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F0E1FF-B61D-4EF2-8B3E-907680E1D8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82E6C2-E8B1-435A-807D-55A010305BE4}" type="datetimeFigureOut">
              <a:rPr lang="en-US"/>
              <a:pPr>
                <a:defRPr/>
              </a:pPr>
              <a:t>7/26/2013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B8013BF-9AEB-469C-B06A-7E81D61381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F314F0-7487-489B-9D3F-AB480B8E1FBD}" type="datetimeFigureOut">
              <a:rPr lang="en-US"/>
              <a:pPr>
                <a:defRPr/>
              </a:pPr>
              <a:t>7/26/2013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DF31BA-1013-4464-8A6F-88DD88FC0C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3CB05D-17AE-4B63-A282-6CDBAF0CD86A}" type="datetimeFigureOut">
              <a:rPr lang="en-US"/>
              <a:pPr>
                <a:defRPr/>
              </a:pPr>
              <a:t>7/26/2013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972DCD-1FFB-4D54-BE8E-7C07EA71EA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E968B31-BBCA-4336-8070-99DAC43310FC}" type="datetimeFigureOut">
              <a:rPr lang="en-US"/>
              <a:pPr>
                <a:defRPr/>
              </a:pPr>
              <a:t>7/26/2013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F4FAB0-A7E2-4F5E-A373-CD665F8419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152400" y="1295400"/>
            <a:ext cx="8839200" cy="1752600"/>
          </a:xfrm>
          <a:prstGeom prst="rect">
            <a:avLst/>
          </a:prstGeom>
          <a:noFill/>
          <a:ln w="9525">
            <a:noFill/>
            <a:miter lim="800000"/>
            <a:headEnd/>
            <a:tailEnd/>
          </a:ln>
        </p:spPr>
        <p:txBody>
          <a:bodyPr anchor="ctr"/>
          <a:lstStyle/>
          <a:p>
            <a:pPr algn="ctr"/>
            <a:r>
              <a:rPr lang="en-US" sz="4000" b="1" dirty="0">
                <a:solidFill>
                  <a:srgbClr val="2F58A7"/>
                </a:solidFill>
                <a:latin typeface="Arial" pitchFamily="34" charset="0"/>
                <a:cs typeface="Arial" pitchFamily="34" charset="0"/>
              </a:rPr>
              <a:t>Valley Transit</a:t>
            </a:r>
          </a:p>
          <a:p>
            <a:pPr algn="ctr"/>
            <a:r>
              <a:rPr lang="en-US" sz="2800" b="1" dirty="0">
                <a:solidFill>
                  <a:srgbClr val="2F58A7"/>
                </a:solidFill>
                <a:latin typeface="Arial" pitchFamily="34" charset="0"/>
                <a:cs typeface="Arial" pitchFamily="34" charset="0"/>
              </a:rPr>
              <a:t>Fixed </a:t>
            </a:r>
            <a:r>
              <a:rPr lang="en-US" sz="2800" b="1" dirty="0" smtClean="0">
                <a:solidFill>
                  <a:srgbClr val="2F58A7"/>
                </a:solidFill>
                <a:latin typeface="Arial" pitchFamily="34" charset="0"/>
                <a:cs typeface="Arial" pitchFamily="34" charset="0"/>
              </a:rPr>
              <a:t>Route and ADA </a:t>
            </a:r>
            <a:r>
              <a:rPr lang="en-US" sz="2800" b="1" dirty="0" err="1" smtClean="0">
                <a:solidFill>
                  <a:srgbClr val="2F58A7"/>
                </a:solidFill>
                <a:latin typeface="Arial" pitchFamily="34" charset="0"/>
                <a:cs typeface="Arial" pitchFamily="34" charset="0"/>
              </a:rPr>
              <a:t>Paratransit</a:t>
            </a:r>
            <a:r>
              <a:rPr lang="en-US" sz="2800" b="1" dirty="0" smtClean="0">
                <a:solidFill>
                  <a:srgbClr val="2F58A7"/>
                </a:solidFill>
                <a:latin typeface="Arial" pitchFamily="34" charset="0"/>
                <a:cs typeface="Arial" pitchFamily="34" charset="0"/>
              </a:rPr>
              <a:t> Transportation</a:t>
            </a:r>
            <a:endParaRPr lang="en-US" sz="3200" b="1" dirty="0">
              <a:solidFill>
                <a:srgbClr val="2F58A7"/>
              </a:solidFill>
              <a:latin typeface="Arial" pitchFamily="34" charset="0"/>
              <a:cs typeface="Arial" pitchFamily="34" charset="0"/>
            </a:endParaRPr>
          </a:p>
        </p:txBody>
      </p:sp>
      <p:pic>
        <p:nvPicPr>
          <p:cNvPr id="4" name="Picture 3" descr="FullColor_connecting.jpg"/>
          <p:cNvPicPr>
            <a:picLocks noChangeAspect="1"/>
          </p:cNvPicPr>
          <p:nvPr/>
        </p:nvPicPr>
        <p:blipFill>
          <a:blip r:embed="rId3" cstate="print"/>
          <a:stretch>
            <a:fillRect/>
          </a:stretch>
        </p:blipFill>
        <p:spPr>
          <a:xfrm>
            <a:off x="1829638" y="3048000"/>
            <a:ext cx="5484724" cy="1600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600200"/>
            <a:ext cx="7543800" cy="3962400"/>
          </a:xfrm>
        </p:spPr>
        <p:txBody>
          <a:bodyPr/>
          <a:lstStyle/>
          <a:p>
            <a:pPr algn="l">
              <a:buFont typeface="Arial" pitchFamily="34" charset="0"/>
              <a:buChar char="•"/>
            </a:pPr>
            <a:r>
              <a:rPr lang="en-US" sz="2800" dirty="0" smtClean="0">
                <a:solidFill>
                  <a:schemeClr val="tx1"/>
                </a:solidFill>
                <a:latin typeface="Arial" pitchFamily="34" charset="0"/>
                <a:cs typeface="Arial" pitchFamily="34" charset="0"/>
              </a:rPr>
              <a:t> Owned and operated by City of Appleton</a:t>
            </a:r>
          </a:p>
          <a:p>
            <a:pPr algn="l">
              <a:buFont typeface="Arial" pitchFamily="34" charset="0"/>
              <a:buChar char="•"/>
            </a:pPr>
            <a:r>
              <a:rPr lang="en-US" sz="2800" dirty="0" smtClean="0">
                <a:solidFill>
                  <a:schemeClr val="tx1"/>
                </a:solidFill>
                <a:latin typeface="Arial" pitchFamily="34" charset="0"/>
                <a:cs typeface="Arial" pitchFamily="34" charset="0"/>
              </a:rPr>
              <a:t> 9 other municipal partners</a:t>
            </a:r>
          </a:p>
          <a:p>
            <a:pPr algn="l">
              <a:buFont typeface="Arial" pitchFamily="34" charset="0"/>
              <a:buChar char="•"/>
            </a:pPr>
            <a:r>
              <a:rPr lang="en-US" sz="2800" dirty="0" smtClean="0">
                <a:solidFill>
                  <a:schemeClr val="tx1"/>
                </a:solidFill>
                <a:latin typeface="Arial" pitchFamily="34" charset="0"/>
                <a:cs typeface="Arial" pitchFamily="34" charset="0"/>
              </a:rPr>
              <a:t> 3 county partners</a:t>
            </a:r>
          </a:p>
          <a:p>
            <a:pPr algn="l">
              <a:buFont typeface="Arial" pitchFamily="34" charset="0"/>
              <a:buChar char="•"/>
            </a:pPr>
            <a:r>
              <a:rPr lang="en-US" sz="2800" dirty="0" smtClean="0">
                <a:solidFill>
                  <a:schemeClr val="tx1"/>
                </a:solidFill>
                <a:latin typeface="Arial" pitchFamily="34" charset="0"/>
                <a:cs typeface="Arial" pitchFamily="34" charset="0"/>
              </a:rPr>
              <a:t> Also receive funding from: </a:t>
            </a:r>
          </a:p>
          <a:p>
            <a:pPr lvl="2" algn="l">
              <a:buFont typeface="Arial" pitchFamily="34" charset="0"/>
              <a:buChar char="•"/>
            </a:pPr>
            <a:r>
              <a:rPr lang="en-US" sz="2000" dirty="0" smtClean="0">
                <a:solidFill>
                  <a:schemeClr val="tx1"/>
                </a:solidFill>
                <a:latin typeface="Arial" pitchFamily="34" charset="0"/>
                <a:cs typeface="Arial" pitchFamily="34" charset="0"/>
              </a:rPr>
              <a:t> 3 family care organizations</a:t>
            </a:r>
          </a:p>
          <a:p>
            <a:pPr lvl="2" algn="l">
              <a:buFont typeface="Arial" pitchFamily="34" charset="0"/>
              <a:buChar char="•"/>
            </a:pPr>
            <a:r>
              <a:rPr lang="en-US" sz="2000" dirty="0" smtClean="0">
                <a:solidFill>
                  <a:schemeClr val="tx1"/>
                </a:solidFill>
                <a:latin typeface="Arial" pitchFamily="34" charset="0"/>
                <a:cs typeface="Arial" pitchFamily="34" charset="0"/>
              </a:rPr>
              <a:t> 3 non-profit agencies</a:t>
            </a:r>
          </a:p>
          <a:p>
            <a:pPr lvl="2" algn="l">
              <a:buFont typeface="Arial" pitchFamily="34" charset="0"/>
              <a:buChar char="•"/>
            </a:pPr>
            <a:r>
              <a:rPr lang="en-US" sz="2000" dirty="0" smtClean="0">
                <a:solidFill>
                  <a:schemeClr val="tx1"/>
                </a:solidFill>
                <a:latin typeface="Arial" pitchFamily="34" charset="0"/>
                <a:cs typeface="Arial" pitchFamily="34" charset="0"/>
              </a:rPr>
              <a:t> 2 private businesses</a:t>
            </a:r>
          </a:p>
          <a:p>
            <a:pPr algn="l"/>
            <a:r>
              <a:rPr lang="en-US" dirty="0" smtClean="0">
                <a:solidFill>
                  <a:schemeClr val="tx1"/>
                </a:solidFill>
                <a:latin typeface="Arial" pitchFamily="34" charset="0"/>
                <a:cs typeface="Arial" pitchFamily="34" charset="0"/>
              </a:rPr>
              <a:t>Total of 21 local funding partners</a:t>
            </a:r>
            <a:endParaRPr lang="en-US" dirty="0">
              <a:solidFill>
                <a:schemeClr val="tx1"/>
              </a:solidFill>
              <a:latin typeface="Arial" pitchFamily="34" charset="0"/>
              <a:cs typeface="Arial" pitchFamily="34" charset="0"/>
            </a:endParaRPr>
          </a:p>
        </p:txBody>
      </p:sp>
      <p:pic>
        <p:nvPicPr>
          <p:cNvPr id="4" name="Picture 3" descr="FullColor_connecting.jpg"/>
          <p:cNvPicPr>
            <a:picLocks noChangeAspect="1"/>
          </p:cNvPicPr>
          <p:nvPr/>
        </p:nvPicPr>
        <p:blipFill>
          <a:blip r:embed="rId2" cstate="print"/>
          <a:stretch>
            <a:fillRect/>
          </a:stretch>
        </p:blipFill>
        <p:spPr>
          <a:xfrm>
            <a:off x="6553200" y="5867400"/>
            <a:ext cx="2368101" cy="690907"/>
          </a:xfrm>
          <a:prstGeom prst="rect">
            <a:avLst/>
          </a:prstGeom>
        </p:spPr>
      </p:pic>
      <p:sp>
        <p:nvSpPr>
          <p:cNvPr id="6" name="Title 1"/>
          <p:cNvSpPr txBox="1">
            <a:spLocks/>
          </p:cNvSpPr>
          <p:nvPr/>
        </p:nvSpPr>
        <p:spPr bwMode="auto">
          <a:xfrm>
            <a:off x="457200" y="274638"/>
            <a:ext cx="8229600" cy="868362"/>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lt1"/>
                </a:solidFill>
                <a:effectLst/>
                <a:uLnTx/>
                <a:uFillTx/>
                <a:latin typeface="Arial" pitchFamily="34" charset="0"/>
                <a:ea typeface="+mn-ea"/>
                <a:cs typeface="Arial" pitchFamily="34" charset="0"/>
              </a:rPr>
              <a:t>Valley Transit Funding</a:t>
            </a:r>
            <a:endParaRPr kumimoji="0" lang="en-US" sz="3600" b="0" i="0" u="none" strike="noStrike" kern="1200" cap="none" spc="0" normalizeH="0" baseline="0" noProof="0" dirty="0">
              <a:ln>
                <a:noFill/>
              </a:ln>
              <a:solidFill>
                <a:schemeClr val="lt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llColor_connecting.jpg"/>
          <p:cNvPicPr>
            <a:picLocks noChangeAspect="1"/>
          </p:cNvPicPr>
          <p:nvPr/>
        </p:nvPicPr>
        <p:blipFill>
          <a:blip r:embed="rId3" cstate="print"/>
          <a:stretch>
            <a:fillRect/>
          </a:stretch>
        </p:blipFill>
        <p:spPr>
          <a:xfrm>
            <a:off x="6553200" y="5867400"/>
            <a:ext cx="2368101" cy="690907"/>
          </a:xfrm>
          <a:prstGeom prst="rect">
            <a:avLst/>
          </a:prstGeom>
        </p:spPr>
      </p:pic>
      <p:sp>
        <p:nvSpPr>
          <p:cNvPr id="8" name="Title 1"/>
          <p:cNvSpPr txBox="1">
            <a:spLocks/>
          </p:cNvSpPr>
          <p:nvPr/>
        </p:nvSpPr>
        <p:spPr bwMode="auto">
          <a:xfrm>
            <a:off x="457200" y="274638"/>
            <a:ext cx="8229600" cy="868362"/>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lt1"/>
                </a:solidFill>
                <a:effectLst/>
                <a:uLnTx/>
                <a:uFillTx/>
                <a:latin typeface="Arial" pitchFamily="34" charset="0"/>
                <a:ea typeface="+mn-ea"/>
                <a:cs typeface="Arial" pitchFamily="34" charset="0"/>
              </a:rPr>
              <a:t>Valley Transit Funding</a:t>
            </a:r>
            <a:endParaRPr kumimoji="0" lang="en-US" sz="3600" b="0" i="0" u="none" strike="noStrike" kern="1200" cap="none" spc="0" normalizeH="0" baseline="0" noProof="0" dirty="0">
              <a:ln>
                <a:noFill/>
              </a:ln>
              <a:solidFill>
                <a:schemeClr val="lt1"/>
              </a:solidFill>
              <a:effectLst/>
              <a:uLnTx/>
              <a:uFillTx/>
              <a:latin typeface="Arial" pitchFamily="34" charset="0"/>
              <a:ea typeface="+mn-ea"/>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600200"/>
            <a:ext cx="6858000" cy="3657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229600" cy="3962400"/>
          </a:xfrm>
        </p:spPr>
        <p:txBody>
          <a:bodyPr/>
          <a:lstStyle/>
          <a:p>
            <a:r>
              <a:rPr lang="en-US" sz="2800" dirty="0" smtClean="0">
                <a:latin typeface="Arial" pitchFamily="34" charset="0"/>
                <a:cs typeface="Arial" pitchFamily="34" charset="0"/>
              </a:rPr>
              <a:t>Continued 10% State funding cut for 2014</a:t>
            </a:r>
          </a:p>
          <a:p>
            <a:r>
              <a:rPr lang="en-US" sz="2800" dirty="0" smtClean="0">
                <a:latin typeface="Arial" pitchFamily="34" charset="0"/>
                <a:cs typeface="Arial" pitchFamily="34" charset="0"/>
              </a:rPr>
              <a:t>State budget reduces local funding alternatives and adds new hurdles to gaining dedicated local transit funding by locking in the property tax </a:t>
            </a:r>
            <a:r>
              <a:rPr lang="en-US" sz="2800" smtClean="0">
                <a:latin typeface="Arial" pitchFamily="34" charset="0"/>
                <a:cs typeface="Arial" pitchFamily="34" charset="0"/>
              </a:rPr>
              <a:t>levy limit.</a:t>
            </a:r>
          </a:p>
          <a:p>
            <a:r>
              <a:rPr lang="en-US" sz="2800" dirty="0" smtClean="0">
                <a:latin typeface="Arial" pitchFamily="34" charset="0"/>
                <a:cs typeface="Arial" pitchFamily="34" charset="0"/>
              </a:rPr>
              <a:t>5339 Bus and Bus Facilities dollars do not provide enough dollars to even maintain current assets.</a:t>
            </a:r>
          </a:p>
          <a:p>
            <a:endParaRPr lang="en-US" sz="2800" dirty="0" smtClean="0">
              <a:latin typeface="Arial" pitchFamily="34" charset="0"/>
              <a:cs typeface="Arial" pitchFamily="34" charset="0"/>
            </a:endParaRPr>
          </a:p>
        </p:txBody>
      </p:sp>
      <p:pic>
        <p:nvPicPr>
          <p:cNvPr id="4" name="Picture 3" descr="FullColor_connecting.jpg"/>
          <p:cNvPicPr>
            <a:picLocks noChangeAspect="1"/>
          </p:cNvPicPr>
          <p:nvPr/>
        </p:nvPicPr>
        <p:blipFill>
          <a:blip r:embed="rId2" cstate="print"/>
          <a:stretch>
            <a:fillRect/>
          </a:stretch>
        </p:blipFill>
        <p:spPr>
          <a:xfrm>
            <a:off x="6498531" y="5562600"/>
            <a:ext cx="2368101" cy="690907"/>
          </a:xfrm>
          <a:prstGeom prst="rect">
            <a:avLst/>
          </a:prstGeom>
        </p:spPr>
      </p:pic>
      <p:sp>
        <p:nvSpPr>
          <p:cNvPr id="6" name="Title 1"/>
          <p:cNvSpPr txBox="1">
            <a:spLocks/>
          </p:cNvSpPr>
          <p:nvPr/>
        </p:nvSpPr>
        <p:spPr bwMode="auto">
          <a:xfrm>
            <a:off x="457200" y="274638"/>
            <a:ext cx="8229600" cy="1249362"/>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dirty="0" smtClean="0">
                <a:latin typeface="Arial" pitchFamily="34" charset="0"/>
                <a:cs typeface="Arial" pitchFamily="34" charset="0"/>
              </a:rPr>
              <a:t>Challenges &amp; need for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dirty="0" smtClean="0">
                <a:latin typeface="Arial" pitchFamily="34" charset="0"/>
                <a:cs typeface="Arial" pitchFamily="34" charset="0"/>
              </a:rPr>
              <a:t>sustainable funding</a:t>
            </a:r>
            <a:endParaRPr kumimoji="0" lang="en-US" sz="3600" b="0" i="0" u="none" strike="noStrike" kern="1200" cap="none" spc="0" normalizeH="0" baseline="0" noProof="0" dirty="0">
              <a:ln>
                <a:noFill/>
              </a:ln>
              <a:solidFill>
                <a:schemeClr val="lt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2609850"/>
          </a:xfrm>
        </p:spPr>
        <p:txBody>
          <a:bodyPr/>
          <a:lstStyle/>
          <a:p>
            <a:r>
              <a:rPr lang="en-US" dirty="0" smtClean="0">
                <a:latin typeface="Arial" pitchFamily="34" charset="0"/>
                <a:cs typeface="Arial" pitchFamily="34" charset="0"/>
              </a:rPr>
              <a:t>This comes at a time when transit ridership is on the rise. </a:t>
            </a:r>
            <a:endParaRPr lang="en-US" dirty="0">
              <a:latin typeface="Arial" pitchFamily="34" charset="0"/>
              <a:cs typeface="Arial" pitchFamily="34" charset="0"/>
            </a:endParaRPr>
          </a:p>
        </p:txBody>
      </p:sp>
      <p:sp>
        <p:nvSpPr>
          <p:cNvPr id="5" name="Title 3"/>
          <p:cNvSpPr txBox="1">
            <a:spLocks/>
          </p:cNvSpPr>
          <p:nvPr/>
        </p:nvSpPr>
        <p:spPr bwMode="auto">
          <a:xfrm>
            <a:off x="762000" y="2819400"/>
            <a:ext cx="7772400" cy="2609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2F58A7"/>
                </a:solidFill>
                <a:effectLst/>
                <a:uLnTx/>
                <a:uFillTx/>
                <a:latin typeface="Arial" pitchFamily="34" charset="0"/>
                <a:ea typeface="+mj-ea"/>
                <a:cs typeface="Arial" pitchFamily="34" charset="0"/>
              </a:rPr>
              <a:t>40% of trips taken with Valley Transit services are for employment.</a:t>
            </a:r>
            <a:r>
              <a:rPr kumimoji="0" lang="en-US" sz="4400" b="1" i="0" u="none" strike="noStrike" kern="1200" cap="none" spc="0" normalizeH="0" noProof="0" dirty="0" smtClean="0">
                <a:ln>
                  <a:noFill/>
                </a:ln>
                <a:solidFill>
                  <a:srgbClr val="2F58A7"/>
                </a:solidFill>
                <a:effectLst/>
                <a:uLnTx/>
                <a:uFillTx/>
                <a:latin typeface="Arial" pitchFamily="34" charset="0"/>
                <a:ea typeface="+mj-ea"/>
                <a:cs typeface="Arial" pitchFamily="34" charset="0"/>
              </a:rPr>
              <a:t> </a:t>
            </a:r>
            <a:endParaRPr kumimoji="0" lang="en-US" sz="4400" b="1" i="0" u="none" strike="noStrike" kern="1200" cap="none" spc="0" normalizeH="0" baseline="0" noProof="0" dirty="0">
              <a:ln>
                <a:noFill/>
              </a:ln>
              <a:solidFill>
                <a:srgbClr val="2F58A7"/>
              </a:solidFill>
              <a:effectLst/>
              <a:uLnTx/>
              <a:uFillTx/>
              <a:latin typeface="Arial" pitchFamily="34" charset="0"/>
              <a:ea typeface="+mj-ea"/>
              <a:cs typeface="Arial" pitchFamily="34" charset="0"/>
            </a:endParaRPr>
          </a:p>
        </p:txBody>
      </p:sp>
      <p:pic>
        <p:nvPicPr>
          <p:cNvPr id="6" name="Picture 5" descr="FullColor_connecting.jpg"/>
          <p:cNvPicPr>
            <a:picLocks noChangeAspect="1"/>
          </p:cNvPicPr>
          <p:nvPr/>
        </p:nvPicPr>
        <p:blipFill>
          <a:blip r:embed="rId2" cstate="print"/>
          <a:stretch>
            <a:fillRect/>
          </a:stretch>
        </p:blipFill>
        <p:spPr>
          <a:xfrm>
            <a:off x="6498531" y="5562600"/>
            <a:ext cx="2368101" cy="69090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229600" cy="3962400"/>
          </a:xfrm>
        </p:spPr>
        <p:txBody>
          <a:bodyPr/>
          <a:lstStyle/>
          <a:p>
            <a:r>
              <a:rPr lang="en-US" sz="2800" dirty="0" smtClean="0">
                <a:latin typeface="Arial" pitchFamily="34" charset="0"/>
                <a:cs typeface="Arial" pitchFamily="34" charset="0"/>
              </a:rPr>
              <a:t>Increase cost to local funding partners</a:t>
            </a:r>
          </a:p>
          <a:p>
            <a:r>
              <a:rPr lang="en-US" sz="2800" dirty="0" smtClean="0">
                <a:latin typeface="Arial" pitchFamily="34" charset="0"/>
                <a:cs typeface="Arial" pitchFamily="34" charset="0"/>
              </a:rPr>
              <a:t>Cut service</a:t>
            </a:r>
          </a:p>
          <a:p>
            <a:r>
              <a:rPr lang="en-US" sz="2800" dirty="0" smtClean="0">
                <a:latin typeface="Arial" pitchFamily="34" charset="0"/>
                <a:cs typeface="Arial" pitchFamily="34" charset="0"/>
              </a:rPr>
              <a:t>Raise fares</a:t>
            </a:r>
          </a:p>
          <a:p>
            <a:r>
              <a:rPr lang="en-US" sz="2800" dirty="0" smtClean="0">
                <a:latin typeface="Arial" pitchFamily="34" charset="0"/>
                <a:cs typeface="Arial" pitchFamily="34" charset="0"/>
              </a:rPr>
              <a:t>Continue to cut costs of providing service – more difficult every year</a:t>
            </a:r>
          </a:p>
          <a:p>
            <a:r>
              <a:rPr lang="en-US" sz="2800" dirty="0" smtClean="0">
                <a:latin typeface="Arial" pitchFamily="34" charset="0"/>
                <a:cs typeface="Arial" pitchFamily="34" charset="0"/>
              </a:rPr>
              <a:t>Find local dedicated source of revenue for transit</a:t>
            </a:r>
          </a:p>
        </p:txBody>
      </p:sp>
      <p:pic>
        <p:nvPicPr>
          <p:cNvPr id="4" name="Picture 3" descr="FullColor_connecting.jpg"/>
          <p:cNvPicPr>
            <a:picLocks noChangeAspect="1"/>
          </p:cNvPicPr>
          <p:nvPr/>
        </p:nvPicPr>
        <p:blipFill>
          <a:blip r:embed="rId2" cstate="print"/>
          <a:stretch>
            <a:fillRect/>
          </a:stretch>
        </p:blipFill>
        <p:spPr>
          <a:xfrm>
            <a:off x="6498531" y="5562600"/>
            <a:ext cx="2368101" cy="690907"/>
          </a:xfrm>
          <a:prstGeom prst="rect">
            <a:avLst/>
          </a:prstGeom>
        </p:spPr>
      </p:pic>
      <p:sp>
        <p:nvSpPr>
          <p:cNvPr id="6" name="Title 1"/>
          <p:cNvSpPr txBox="1">
            <a:spLocks/>
          </p:cNvSpPr>
          <p:nvPr/>
        </p:nvSpPr>
        <p:spPr bwMode="auto">
          <a:xfrm>
            <a:off x="457200" y="304800"/>
            <a:ext cx="8229600" cy="1249362"/>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dirty="0" smtClean="0">
                <a:latin typeface="Arial" pitchFamily="34" charset="0"/>
                <a:cs typeface="Arial" pitchFamily="34" charset="0"/>
              </a:rPr>
              <a:t>Alternatives for Valley Transit</a:t>
            </a:r>
            <a:endParaRPr kumimoji="0" lang="en-US" sz="3600" b="0" i="0" u="none" strike="noStrike" kern="1200" cap="none" spc="0" normalizeH="0" baseline="0" noProof="0" dirty="0">
              <a:ln>
                <a:noFill/>
              </a:ln>
              <a:solidFill>
                <a:schemeClr val="lt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2286000"/>
            <a:ext cx="7772400" cy="1143000"/>
          </a:xfrm>
          <a:prstGeom prst="rect">
            <a:avLst/>
          </a:prstGeom>
          <a:noFill/>
          <a:ln w="9525">
            <a:noFill/>
            <a:miter lim="800000"/>
            <a:headEnd/>
            <a:tailEnd/>
          </a:ln>
        </p:spPr>
        <p:txBody>
          <a:bodyPr anchor="ctr"/>
          <a:lstStyle/>
          <a:p>
            <a:pPr algn="ctr"/>
            <a:r>
              <a:rPr lang="en-US" sz="4400" b="1" dirty="0">
                <a:latin typeface="Arial" pitchFamily="34" charset="0"/>
                <a:cs typeface="Arial" pitchFamily="34" charset="0"/>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9075"/>
            <a:ext cx="5080145" cy="663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763000" y="0"/>
            <a:ext cx="381000" cy="6858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Process 2"/>
          <p:cNvSpPr/>
          <p:nvPr/>
        </p:nvSpPr>
        <p:spPr>
          <a:xfrm>
            <a:off x="0" y="0"/>
            <a:ext cx="381000" cy="6858000"/>
          </a:xfrm>
          <a:prstGeom prst="flowChart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64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685800" y="1752600"/>
            <a:ext cx="8001000" cy="4114800"/>
          </a:xfrm>
        </p:spPr>
        <p:txBody>
          <a:bodyPr/>
          <a:lstStyle/>
          <a:p>
            <a:pPr eaLnBrk="1" hangingPunct="1"/>
            <a:r>
              <a:rPr lang="en-US" sz="2400" dirty="0" smtClean="0">
                <a:latin typeface="Arial" pitchFamily="34" charset="0"/>
                <a:cs typeface="Arial" pitchFamily="34" charset="0"/>
              </a:rPr>
              <a:t>Transit connects people to the services they need in their community: </a:t>
            </a:r>
          </a:p>
          <a:p>
            <a:pPr lvl="1" eaLnBrk="1" hangingPunct="1"/>
            <a:r>
              <a:rPr lang="en-US" sz="2000" dirty="0" smtClean="0">
                <a:latin typeface="Arial" pitchFamily="34" charset="0"/>
                <a:cs typeface="Arial" pitchFamily="34" charset="0"/>
              </a:rPr>
              <a:t>Employment</a:t>
            </a:r>
          </a:p>
          <a:p>
            <a:pPr lvl="1" eaLnBrk="1" hangingPunct="1"/>
            <a:r>
              <a:rPr lang="en-US" sz="2000" dirty="0" smtClean="0">
                <a:latin typeface="Arial" pitchFamily="34" charset="0"/>
                <a:cs typeface="Arial" pitchFamily="34" charset="0"/>
              </a:rPr>
              <a:t>Education</a:t>
            </a:r>
          </a:p>
          <a:p>
            <a:pPr lvl="1" eaLnBrk="1" hangingPunct="1"/>
            <a:r>
              <a:rPr lang="en-US" sz="2000" dirty="0" smtClean="0">
                <a:latin typeface="Arial" pitchFamily="34" charset="0"/>
                <a:cs typeface="Arial" pitchFamily="34" charset="0"/>
              </a:rPr>
              <a:t>Medical appointments</a:t>
            </a:r>
          </a:p>
          <a:p>
            <a:pPr lvl="1" eaLnBrk="1" hangingPunct="1"/>
            <a:r>
              <a:rPr lang="en-US" sz="2000" dirty="0" smtClean="0">
                <a:latin typeface="Arial" pitchFamily="34" charset="0"/>
                <a:cs typeface="Arial" pitchFamily="34" charset="0"/>
              </a:rPr>
              <a:t>Other daily needs </a:t>
            </a:r>
          </a:p>
          <a:p>
            <a:pPr eaLnBrk="1" hangingPunct="1"/>
            <a:r>
              <a:rPr lang="en-US" sz="2400" dirty="0" smtClean="0">
                <a:latin typeface="Arial" pitchFamily="34" charset="0"/>
                <a:cs typeface="Arial" pitchFamily="34" charset="0"/>
              </a:rPr>
              <a:t>Transit helps people become more self-sufficient.</a:t>
            </a:r>
          </a:p>
        </p:txBody>
      </p:sp>
      <p:pic>
        <p:nvPicPr>
          <p:cNvPr id="4" name="Picture 3" descr="FullColor_connecting.jpg"/>
          <p:cNvPicPr>
            <a:picLocks noChangeAspect="1"/>
          </p:cNvPicPr>
          <p:nvPr/>
        </p:nvPicPr>
        <p:blipFill>
          <a:blip r:embed="rId2" cstate="print"/>
          <a:stretch>
            <a:fillRect/>
          </a:stretch>
        </p:blipFill>
        <p:spPr>
          <a:xfrm>
            <a:off x="6498531" y="5562600"/>
            <a:ext cx="2368101" cy="690907"/>
          </a:xfrm>
          <a:prstGeom prst="rect">
            <a:avLst/>
          </a:prstGeom>
        </p:spPr>
      </p:pic>
      <p:sp>
        <p:nvSpPr>
          <p:cNvPr id="6" name="Title 1"/>
          <p:cNvSpPr txBox="1">
            <a:spLocks/>
          </p:cNvSpPr>
          <p:nvPr/>
        </p:nvSpPr>
        <p:spPr bwMode="auto">
          <a:xfrm>
            <a:off x="457200" y="304800"/>
            <a:ext cx="8229600" cy="1143000"/>
          </a:xfrm>
          <a:prstGeom prst="rect">
            <a:avLst/>
          </a:prstGeom>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lt1"/>
                </a:solidFill>
                <a:effectLst/>
                <a:uLnTx/>
                <a:uFillTx/>
                <a:latin typeface="Arial" pitchFamily="34" charset="0"/>
                <a:cs typeface="Arial" pitchFamily="34" charset="0"/>
              </a:rPr>
              <a:t>Why is transit vital to the communities they serve?</a:t>
            </a:r>
            <a:endParaRPr kumimoji="0" lang="en-US" sz="4400" b="0" i="0" u="none" strike="noStrike" kern="1200" cap="none" spc="0" normalizeH="0" baseline="0" noProof="0" dirty="0">
              <a:ln>
                <a:noFill/>
              </a:ln>
              <a:solidFill>
                <a:schemeClr val="lt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577460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DATA\Powerpoint\Getting There Presentation\Adjusted Pictures\25-electric streetcars.jpg"/>
          <p:cNvPicPr>
            <a:picLocks noChangeAspect="1" noChangeArrowheads="1"/>
          </p:cNvPicPr>
          <p:nvPr/>
        </p:nvPicPr>
        <p:blipFill>
          <a:blip r:embed="rId3" cstate="print"/>
          <a:srcRect/>
          <a:stretch>
            <a:fillRect/>
          </a:stretch>
        </p:blipFill>
        <p:spPr bwMode="auto">
          <a:xfrm>
            <a:off x="0" y="0"/>
            <a:ext cx="4876518" cy="3657600"/>
          </a:xfrm>
          <a:prstGeom prst="rect">
            <a:avLst/>
          </a:prstGeom>
          <a:noFill/>
          <a:ln w="9525">
            <a:noFill/>
            <a:miter lim="800000"/>
            <a:headEnd/>
            <a:tailEnd/>
          </a:ln>
        </p:spPr>
      </p:pic>
      <p:sp>
        <p:nvSpPr>
          <p:cNvPr id="5" name="Text Box 4"/>
          <p:cNvSpPr txBox="1">
            <a:spLocks noChangeArrowheads="1"/>
          </p:cNvSpPr>
          <p:nvPr/>
        </p:nvSpPr>
        <p:spPr bwMode="auto">
          <a:xfrm>
            <a:off x="5029200" y="914400"/>
            <a:ext cx="3886200" cy="830997"/>
          </a:xfrm>
          <a:prstGeom prst="rect">
            <a:avLst/>
          </a:prstGeom>
          <a:noFill/>
          <a:ln w="9525">
            <a:noFill/>
            <a:miter lim="800000"/>
            <a:headEnd/>
            <a:tailEnd/>
          </a:ln>
        </p:spPr>
        <p:txBody>
          <a:bodyPr wrap="square">
            <a:spAutoFit/>
          </a:bodyPr>
          <a:lstStyle/>
          <a:p>
            <a:pPr algn="r">
              <a:spcBef>
                <a:spcPct val="50000"/>
              </a:spcBef>
            </a:pPr>
            <a:r>
              <a:rPr lang="en-US" sz="2400" b="1" dirty="0" smtClean="0">
                <a:solidFill>
                  <a:schemeClr val="tx1">
                    <a:lumMod val="95000"/>
                    <a:lumOff val="5000"/>
                  </a:schemeClr>
                </a:solidFill>
                <a:latin typeface="+mn-lt"/>
              </a:rPr>
              <a:t>August 1886 </a:t>
            </a:r>
            <a:r>
              <a:rPr lang="en-US" sz="2400" b="1" dirty="0">
                <a:solidFill>
                  <a:schemeClr val="tx1">
                    <a:lumMod val="95000"/>
                    <a:lumOff val="5000"/>
                  </a:schemeClr>
                </a:solidFill>
                <a:latin typeface="+mn-lt"/>
              </a:rPr>
              <a:t>– </a:t>
            </a:r>
            <a:r>
              <a:rPr lang="en-US" sz="2400" b="1" dirty="0" smtClean="0">
                <a:solidFill>
                  <a:schemeClr val="tx1">
                    <a:lumMod val="95000"/>
                    <a:lumOff val="5000"/>
                  </a:schemeClr>
                </a:solidFill>
                <a:latin typeface="+mn-lt"/>
              </a:rPr>
              <a:t>April 1930</a:t>
            </a:r>
            <a:r>
              <a:rPr lang="en-US" sz="2400" b="1" dirty="0">
                <a:solidFill>
                  <a:schemeClr val="tx1">
                    <a:lumMod val="95000"/>
                    <a:lumOff val="5000"/>
                  </a:schemeClr>
                </a:solidFill>
                <a:latin typeface="+mn-lt"/>
              </a:rPr>
              <a:t>	Electric streetcars</a:t>
            </a:r>
          </a:p>
        </p:txBody>
      </p:sp>
      <p:sp>
        <p:nvSpPr>
          <p:cNvPr id="6" name="Rectangle 5"/>
          <p:cNvSpPr/>
          <p:nvPr/>
        </p:nvSpPr>
        <p:spPr>
          <a:xfrm>
            <a:off x="685800" y="3886200"/>
            <a:ext cx="7620000" cy="2585323"/>
          </a:xfrm>
          <a:prstGeom prst="rect">
            <a:avLst/>
          </a:prstGeom>
        </p:spPr>
        <p:txBody>
          <a:bodyPr wrap="square">
            <a:spAutoFit/>
          </a:bodyPr>
          <a:lstStyle/>
          <a:p>
            <a:r>
              <a:rPr lang="en-US" dirty="0" smtClean="0"/>
              <a:t>On August 16, 1886 the Appleton Electric Street Railway Company began operation of the world's first commercially successful electric street railway. The cars were driven by Van </a:t>
            </a:r>
            <a:r>
              <a:rPr lang="en-US" dirty="0" err="1" smtClean="0"/>
              <a:t>Depoele</a:t>
            </a:r>
            <a:r>
              <a:rPr lang="en-US" dirty="0" smtClean="0"/>
              <a:t> direct current motors which received power from a hydroelectric generator through two trolley wires. </a:t>
            </a:r>
          </a:p>
          <a:p>
            <a:endParaRPr lang="en-US" dirty="0" smtClean="0"/>
          </a:p>
          <a:p>
            <a:r>
              <a:rPr lang="en-US" dirty="0" smtClean="0"/>
              <a:t>In 1930, the expanded electric street railway system serving the cities of Appleton, Neenah, Menasha and Kaukauna was retired when bus service was begun to better serve the transportation needs of these communities.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105400" y="685800"/>
            <a:ext cx="3886200" cy="461665"/>
          </a:xfrm>
          <a:prstGeom prst="rect">
            <a:avLst/>
          </a:prstGeom>
          <a:noFill/>
          <a:ln w="9525">
            <a:noFill/>
            <a:miter lim="800000"/>
            <a:headEnd/>
            <a:tailEnd/>
          </a:ln>
        </p:spPr>
        <p:txBody>
          <a:bodyPr wrap="square">
            <a:spAutoFit/>
          </a:bodyPr>
          <a:lstStyle/>
          <a:p>
            <a:pPr>
              <a:spcBef>
                <a:spcPct val="50000"/>
              </a:spcBef>
            </a:pPr>
            <a:r>
              <a:rPr lang="en-US" sz="2400" b="1" dirty="0" smtClean="0">
                <a:solidFill>
                  <a:schemeClr val="tx1">
                    <a:lumMod val="95000"/>
                    <a:lumOff val="5000"/>
                  </a:schemeClr>
                </a:solidFill>
                <a:latin typeface="+mn-lt"/>
              </a:rPr>
              <a:t>Public transportation today</a:t>
            </a:r>
            <a:endParaRPr lang="en-US" sz="2400" b="1" dirty="0">
              <a:solidFill>
                <a:schemeClr val="tx1">
                  <a:lumMod val="95000"/>
                  <a:lumOff val="5000"/>
                </a:schemeClr>
              </a:solidFill>
              <a:latin typeface="+mn-lt"/>
            </a:endParaRPr>
          </a:p>
        </p:txBody>
      </p:sp>
      <p:sp>
        <p:nvSpPr>
          <p:cNvPr id="6" name="Rectangle 5"/>
          <p:cNvSpPr/>
          <p:nvPr/>
        </p:nvSpPr>
        <p:spPr>
          <a:xfrm>
            <a:off x="914400" y="4038600"/>
            <a:ext cx="5562600" cy="2215991"/>
          </a:xfrm>
          <a:prstGeom prst="rect">
            <a:avLst/>
          </a:prstGeom>
        </p:spPr>
        <p:txBody>
          <a:bodyPr wrap="square">
            <a:spAutoFit/>
          </a:bodyPr>
          <a:lstStyle/>
          <a:p>
            <a:pPr>
              <a:buFont typeface="Arial" pitchFamily="34" charset="0"/>
              <a:buChar char="•"/>
            </a:pPr>
            <a:r>
              <a:rPr lang="en-US" sz="2400" dirty="0" smtClean="0"/>
              <a:t> 29 buses</a:t>
            </a:r>
          </a:p>
          <a:p>
            <a:pPr>
              <a:buFont typeface="Arial" pitchFamily="34" charset="0"/>
              <a:buChar char="•"/>
            </a:pPr>
            <a:r>
              <a:rPr lang="en-US" sz="2400" dirty="0" smtClean="0"/>
              <a:t> 18 routes</a:t>
            </a:r>
          </a:p>
          <a:p>
            <a:pPr>
              <a:buFont typeface="Arial" pitchFamily="34" charset="0"/>
              <a:buChar char="•"/>
            </a:pPr>
            <a:r>
              <a:rPr lang="en-US" sz="2400" dirty="0" smtClean="0"/>
              <a:t> 1,095,650 trips provided in 2012</a:t>
            </a:r>
          </a:p>
          <a:p>
            <a:pPr>
              <a:buFont typeface="Arial" pitchFamily="34" charset="0"/>
              <a:buChar char="•"/>
            </a:pPr>
            <a:r>
              <a:rPr lang="en-US" sz="2400" dirty="0" smtClean="0"/>
              <a:t> 2% increase in ridership over 2011</a:t>
            </a:r>
          </a:p>
          <a:p>
            <a:pPr>
              <a:buFont typeface="Arial" pitchFamily="34" charset="0"/>
              <a:buChar char="•"/>
            </a:pPr>
            <a:r>
              <a:rPr lang="en-US" sz="2400" dirty="0" smtClean="0"/>
              <a:t> Highest since 1995</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0"/>
            <a:ext cx="4876800" cy="3657600"/>
          </a:xfrm>
          <a:prstGeom prst="rect">
            <a:avLst/>
          </a:prstGeom>
          <a:noFill/>
          <a:ln w="9525">
            <a:noFill/>
            <a:miter lim="800000"/>
            <a:headEnd/>
            <a:tailEnd/>
          </a:ln>
          <a:effectLst/>
        </p:spPr>
      </p:pic>
      <p:pic>
        <p:nvPicPr>
          <p:cNvPr id="7" name="Picture 6" descr="FullColor_connecting.jpg"/>
          <p:cNvPicPr>
            <a:picLocks noChangeAspect="1"/>
          </p:cNvPicPr>
          <p:nvPr/>
        </p:nvPicPr>
        <p:blipFill>
          <a:blip r:embed="rId4" cstate="print"/>
          <a:stretch>
            <a:fillRect/>
          </a:stretch>
        </p:blipFill>
        <p:spPr>
          <a:xfrm>
            <a:off x="6498531" y="5562600"/>
            <a:ext cx="2368101" cy="69090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2010ConnectorMap.jpg"/>
          <p:cNvPicPr>
            <a:picLocks noChangeAspect="1"/>
          </p:cNvPicPr>
          <p:nvPr/>
        </p:nvPicPr>
        <p:blipFill>
          <a:blip r:embed="rId3" cstate="print"/>
          <a:srcRect/>
          <a:stretch>
            <a:fillRect/>
          </a:stretch>
        </p:blipFill>
        <p:spPr bwMode="auto">
          <a:xfrm>
            <a:off x="582613" y="685800"/>
            <a:ext cx="8027987" cy="6191250"/>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eaLnBrk="1" fontAlgn="auto" hangingPunct="1">
              <a:spcAft>
                <a:spcPts val="0"/>
              </a:spcAft>
              <a:defRPr/>
            </a:pPr>
            <a:r>
              <a:rPr lang="en-US" sz="4000" dirty="0" smtClean="0">
                <a:latin typeface="Arial" pitchFamily="34" charset="0"/>
                <a:cs typeface="Arial" pitchFamily="34" charset="0"/>
              </a:rPr>
              <a:t>Valley Transit Fixed Route Service</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2729588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eaLnBrk="1" fontAlgn="auto" hangingPunct="1">
              <a:spcAft>
                <a:spcPts val="0"/>
              </a:spcAft>
              <a:defRPr/>
            </a:pPr>
            <a:r>
              <a:rPr lang="en-US" dirty="0" smtClean="0">
                <a:latin typeface="Arial" pitchFamily="34" charset="0"/>
                <a:cs typeface="Arial" pitchFamily="34" charset="0"/>
              </a:rPr>
              <a:t>Valley Transit II</a:t>
            </a:r>
            <a:endParaRPr lang="en-US" dirty="0">
              <a:latin typeface="Arial" pitchFamily="34" charset="0"/>
              <a:cs typeface="Arial" pitchFamily="34" charset="0"/>
            </a:endParaRPr>
          </a:p>
        </p:txBody>
      </p:sp>
      <p:sp>
        <p:nvSpPr>
          <p:cNvPr id="9219" name="Content Placeholder 2"/>
          <p:cNvSpPr>
            <a:spLocks noGrp="1"/>
          </p:cNvSpPr>
          <p:nvPr>
            <p:ph sz="half" idx="1"/>
          </p:nvPr>
        </p:nvSpPr>
        <p:spPr>
          <a:xfrm>
            <a:off x="457200" y="2057400"/>
            <a:ext cx="7924800" cy="2057400"/>
          </a:xfrm>
        </p:spPr>
        <p:txBody>
          <a:bodyPr/>
          <a:lstStyle/>
          <a:p>
            <a:pPr eaLnBrk="1" hangingPunct="1"/>
            <a:r>
              <a:rPr lang="en-US" sz="2400" dirty="0" smtClean="0">
                <a:latin typeface="Arial" pitchFamily="34" charset="0"/>
                <a:cs typeface="Arial" pitchFamily="34" charset="0"/>
              </a:rPr>
              <a:t>The Americans with Disabilities Act mandates that transit systems operating fixed route buses provide alternate transportation (door to door, accessible, on demand service) for people who are unable to use the regular bus system.</a:t>
            </a:r>
          </a:p>
        </p:txBody>
      </p:sp>
      <p:sp>
        <p:nvSpPr>
          <p:cNvPr id="9220" name="Content Placeholder 2"/>
          <p:cNvSpPr>
            <a:spLocks noGrp="1"/>
          </p:cNvSpPr>
          <p:nvPr>
            <p:ph sz="half" idx="1"/>
          </p:nvPr>
        </p:nvSpPr>
        <p:spPr>
          <a:xfrm>
            <a:off x="457200" y="4495800"/>
            <a:ext cx="7772400" cy="1447800"/>
          </a:xfrm>
        </p:spPr>
        <p:txBody>
          <a:bodyPr/>
          <a:lstStyle/>
          <a:p>
            <a:pPr eaLnBrk="1" hangingPunct="1"/>
            <a:r>
              <a:rPr lang="en-US" sz="2400" dirty="0" smtClean="0">
                <a:latin typeface="Arial" pitchFamily="34" charset="0"/>
                <a:cs typeface="Arial" pitchFamily="34" charset="0"/>
              </a:rPr>
              <a:t>If no fixed route service, there is no ADA service.</a:t>
            </a:r>
          </a:p>
          <a:p>
            <a:pPr eaLnBrk="1" hangingPunct="1">
              <a:buFont typeface="Arial" charset="0"/>
              <a:buNone/>
            </a:pPr>
            <a:endParaRPr lang="en-US" dirty="0" smtClean="0"/>
          </a:p>
        </p:txBody>
      </p:sp>
      <p:pic>
        <p:nvPicPr>
          <p:cNvPr id="5" name="Picture 4" descr="FullColor_connecting.jpg"/>
          <p:cNvPicPr>
            <a:picLocks noChangeAspect="1"/>
          </p:cNvPicPr>
          <p:nvPr/>
        </p:nvPicPr>
        <p:blipFill>
          <a:blip r:embed="rId2" cstate="print"/>
          <a:stretch>
            <a:fillRect/>
          </a:stretch>
        </p:blipFill>
        <p:spPr>
          <a:xfrm>
            <a:off x="6477000" y="5867400"/>
            <a:ext cx="2368101" cy="69090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2010ConnectorMap.jpg"/>
          <p:cNvPicPr>
            <a:picLocks noChangeAspect="1"/>
          </p:cNvPicPr>
          <p:nvPr/>
        </p:nvPicPr>
        <p:blipFill>
          <a:blip r:embed="rId3" cstate="print"/>
          <a:srcRect/>
          <a:stretch>
            <a:fillRect/>
          </a:stretch>
        </p:blipFill>
        <p:spPr bwMode="auto">
          <a:xfrm>
            <a:off x="582613" y="685800"/>
            <a:ext cx="8027987" cy="6191250"/>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eaLnBrk="1" fontAlgn="auto" hangingPunct="1">
              <a:spcAft>
                <a:spcPts val="0"/>
              </a:spcAft>
              <a:defRPr/>
            </a:pPr>
            <a:r>
              <a:rPr lang="en-US" sz="4000" dirty="0" smtClean="0">
                <a:latin typeface="Arial" pitchFamily="34" charset="0"/>
                <a:cs typeface="Arial" pitchFamily="34" charset="0"/>
              </a:rPr>
              <a:t>Valley Transit II ADA Boundaries</a:t>
            </a:r>
            <a:endParaRPr lang="en-US"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2010ConnectorMap.jpg"/>
          <p:cNvPicPr>
            <a:picLocks noChangeAspect="1"/>
          </p:cNvPicPr>
          <p:nvPr/>
        </p:nvPicPr>
        <p:blipFill>
          <a:blip r:embed="rId3" cstate="print"/>
          <a:srcRect/>
          <a:stretch>
            <a:fillRect/>
          </a:stretch>
        </p:blipFill>
        <p:spPr bwMode="auto">
          <a:xfrm>
            <a:off x="582613" y="685800"/>
            <a:ext cx="8027987" cy="6191250"/>
          </a:xfrm>
          <a:prstGeom prst="rect">
            <a:avLst/>
          </a:prstGeom>
          <a:noFill/>
          <a:ln w="9525">
            <a:noFill/>
            <a:miter lim="800000"/>
            <a:headEnd/>
            <a:tailEnd/>
          </a:ln>
        </p:spPr>
      </p:pic>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eaLnBrk="1" fontAlgn="auto" hangingPunct="1">
              <a:spcAft>
                <a:spcPts val="0"/>
              </a:spcAft>
              <a:defRPr/>
            </a:pPr>
            <a:r>
              <a:rPr lang="en-US" sz="3600" dirty="0" smtClean="0">
                <a:latin typeface="Arial" pitchFamily="34" charset="0"/>
                <a:cs typeface="Arial" pitchFamily="34" charset="0"/>
              </a:rPr>
              <a:t>The Connector</a:t>
            </a:r>
            <a:endParaRPr lang="en-US" sz="3600" dirty="0">
              <a:latin typeface="Arial" pitchFamily="34" charset="0"/>
              <a:cs typeface="Arial" pitchFamily="34" charset="0"/>
            </a:endParaRPr>
          </a:p>
        </p:txBody>
      </p:sp>
      <p:sp>
        <p:nvSpPr>
          <p:cNvPr id="13316" name="TextBox 9"/>
          <p:cNvSpPr txBox="1">
            <a:spLocks noChangeArrowheads="1"/>
          </p:cNvSpPr>
          <p:nvPr/>
        </p:nvSpPr>
        <p:spPr bwMode="auto">
          <a:xfrm>
            <a:off x="3657600" y="3962400"/>
            <a:ext cx="5486400" cy="1815882"/>
          </a:xfrm>
          <a:prstGeom prst="rect">
            <a:avLst/>
          </a:prstGeom>
          <a:solidFill>
            <a:schemeClr val="bg1"/>
          </a:solidFill>
          <a:ln w="9525">
            <a:noFill/>
            <a:miter lim="800000"/>
            <a:headEnd/>
            <a:tailEnd/>
          </a:ln>
        </p:spPr>
        <p:txBody>
          <a:bodyPr>
            <a:spAutoFit/>
          </a:bodyPr>
          <a:lstStyle/>
          <a:p>
            <a:r>
              <a:rPr lang="en-US" sz="1400" dirty="0">
                <a:latin typeface="Arial" pitchFamily="34" charset="0"/>
                <a:cs typeface="Arial" pitchFamily="34" charset="0"/>
              </a:rPr>
              <a:t>Through a </a:t>
            </a:r>
            <a:r>
              <a:rPr lang="en-US" sz="1400" b="1" dirty="0">
                <a:latin typeface="Arial" pitchFamily="34" charset="0"/>
                <a:cs typeface="Arial" pitchFamily="34" charset="0"/>
              </a:rPr>
              <a:t>partnership with United Way Fox Cities and </a:t>
            </a:r>
          </a:p>
          <a:p>
            <a:r>
              <a:rPr lang="en-US" sz="1400" b="1" dirty="0">
                <a:latin typeface="Arial" pitchFamily="34" charset="0"/>
                <a:cs typeface="Arial" pitchFamily="34" charset="0"/>
              </a:rPr>
              <a:t>Valley Transit</a:t>
            </a:r>
            <a:r>
              <a:rPr lang="en-US" sz="1400" dirty="0">
                <a:latin typeface="Arial" pitchFamily="34" charset="0"/>
                <a:cs typeface="Arial" pitchFamily="34" charset="0"/>
              </a:rPr>
              <a:t>, this unique service was designed to help provide safe, convenient and affordable </a:t>
            </a:r>
            <a:r>
              <a:rPr lang="en-US" sz="1400" b="1" dirty="0">
                <a:latin typeface="Arial" pitchFamily="34" charset="0"/>
                <a:cs typeface="Arial" pitchFamily="34" charset="0"/>
              </a:rPr>
              <a:t>access to public transportation for Fox Cities residents who work second or third shift jobs or who need to travel </a:t>
            </a:r>
            <a:r>
              <a:rPr lang="en-US" sz="1400" b="1" dirty="0" smtClean="0">
                <a:latin typeface="Arial" pitchFamily="34" charset="0"/>
                <a:cs typeface="Arial" pitchFamily="34" charset="0"/>
              </a:rPr>
              <a:t> beyond </a:t>
            </a:r>
            <a:r>
              <a:rPr lang="en-US" sz="1400" b="1" dirty="0">
                <a:latin typeface="Arial" pitchFamily="34" charset="0"/>
                <a:cs typeface="Arial" pitchFamily="34" charset="0"/>
              </a:rPr>
              <a:t>regular bus routes</a:t>
            </a:r>
            <a:r>
              <a:rPr lang="en-US" sz="1400" b="1" dirty="0" smtClean="0">
                <a:latin typeface="Arial" pitchFamily="34" charset="0"/>
                <a:cs typeface="Arial" pitchFamily="34" charset="0"/>
              </a:rPr>
              <a:t>.</a:t>
            </a: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Paid for by United Way and several other local funding partners.</a:t>
            </a:r>
            <a:endParaRPr lang="en-US" sz="1400" b="1" dirty="0">
              <a:latin typeface="Arial" pitchFamily="34" charset="0"/>
              <a:cs typeface="Arial" pitchFamily="34" charset="0"/>
            </a:endParaRPr>
          </a:p>
        </p:txBody>
      </p:sp>
      <p:sp>
        <p:nvSpPr>
          <p:cNvPr id="11" name="TextBox 10"/>
          <p:cNvSpPr txBox="1"/>
          <p:nvPr/>
        </p:nvSpPr>
        <p:spPr>
          <a:xfrm>
            <a:off x="381000" y="1371600"/>
            <a:ext cx="2124299"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lang="en-US" sz="1600" dirty="0">
                <a:latin typeface="Arial" pitchFamily="34" charset="0"/>
                <a:cs typeface="Arial" pitchFamily="34" charset="0"/>
              </a:rPr>
              <a:t>Approximately</a:t>
            </a:r>
          </a:p>
          <a:p>
            <a:pPr fontAlgn="auto">
              <a:spcBef>
                <a:spcPts val="0"/>
              </a:spcBef>
              <a:spcAft>
                <a:spcPts val="0"/>
              </a:spcAft>
              <a:defRPr/>
            </a:pPr>
            <a:r>
              <a:rPr lang="en-US" sz="1600" dirty="0">
                <a:latin typeface="Arial" pitchFamily="34" charset="0"/>
                <a:cs typeface="Arial" pitchFamily="34" charset="0"/>
              </a:rPr>
              <a:t>15,000 rides per year</a:t>
            </a:r>
          </a:p>
        </p:txBody>
      </p:sp>
      <p:sp>
        <p:nvSpPr>
          <p:cNvPr id="7" name="TextBox 6"/>
          <p:cNvSpPr txBox="1"/>
          <p:nvPr/>
        </p:nvSpPr>
        <p:spPr>
          <a:xfrm>
            <a:off x="609600" y="2209800"/>
            <a:ext cx="2743059"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auto">
              <a:spcBef>
                <a:spcPts val="0"/>
              </a:spcBef>
              <a:spcAft>
                <a:spcPts val="0"/>
              </a:spcAft>
              <a:defRPr/>
            </a:pPr>
            <a:r>
              <a:rPr lang="en-US" sz="1600" dirty="0" smtClean="0">
                <a:latin typeface="Arial" pitchFamily="34" charset="0"/>
                <a:cs typeface="Arial" pitchFamily="34" charset="0"/>
              </a:rPr>
              <a:t>92% </a:t>
            </a:r>
            <a:r>
              <a:rPr lang="en-US" sz="1600" dirty="0">
                <a:latin typeface="Arial" pitchFamily="34" charset="0"/>
                <a:cs typeface="Arial" pitchFamily="34" charset="0"/>
              </a:rPr>
              <a:t>of trips for employment</a:t>
            </a:r>
          </a:p>
          <a:p>
            <a:pPr fontAlgn="auto">
              <a:spcBef>
                <a:spcPts val="0"/>
              </a:spcBef>
              <a:spcAft>
                <a:spcPts val="0"/>
              </a:spcAft>
              <a:defRPr/>
            </a:pPr>
            <a:r>
              <a:rPr lang="en-US" sz="1600" dirty="0">
                <a:latin typeface="Arial" pitchFamily="34" charset="0"/>
                <a:cs typeface="Arial" pitchFamily="34" charset="0"/>
              </a:rPr>
              <a:t>4% of trips for education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477</Words>
  <Application>Microsoft Office PowerPoint</Application>
  <PresentationFormat>On-screen Show (4:3)</PresentationFormat>
  <Paragraphs>65</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Valley Transit Fixed Route Service</vt:lpstr>
      <vt:lpstr>Valley Transit II</vt:lpstr>
      <vt:lpstr>Valley Transit II ADA Boundaries</vt:lpstr>
      <vt:lpstr>The Connector</vt:lpstr>
      <vt:lpstr>PowerPoint Presentation</vt:lpstr>
      <vt:lpstr>PowerPoint Presentation</vt:lpstr>
      <vt:lpstr>PowerPoint Presentation</vt:lpstr>
      <vt:lpstr>This comes at a time when transit ridership is on the rise. </vt:lpstr>
      <vt:lpstr>PowerPoint Presentation</vt:lpstr>
      <vt:lpstr>PowerPoint Presentation</vt:lpstr>
    </vt:vector>
  </TitlesOfParts>
  <Company>City of Appleton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VoelzkNL</dc:creator>
  <cp:lastModifiedBy> </cp:lastModifiedBy>
  <cp:revision>74</cp:revision>
  <dcterms:created xsi:type="dcterms:W3CDTF">2011-09-29T15:44:40Z</dcterms:created>
  <dcterms:modified xsi:type="dcterms:W3CDTF">2013-07-26T13:25:44Z</dcterms:modified>
</cp:coreProperties>
</file>