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unknown"/>
  <Default Extension="xlsx" ContentType="application/vnd.openxmlformats-officedocument.spreadsheetml.sheet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1" r:id="rId4"/>
    <p:sldId id="258" r:id="rId5"/>
    <p:sldId id="259" r:id="rId6"/>
    <p:sldId id="260" r:id="rId7"/>
    <p:sldId id="263" r:id="rId8"/>
    <p:sldId id="262" r:id="rId9"/>
    <p:sldId id="265" r:id="rId10"/>
    <p:sldId id="257" r:id="rId11"/>
    <p:sldId id="267" r:id="rId12"/>
    <p:sldId id="261" r:id="rId13"/>
    <p:sldId id="264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Transit Rides</c:v>
                </c:pt>
              </c:strCache>
            </c:strRef>
          </c:tx>
          <c:dLbls>
            <c:dLbl>
              <c:idx val="0"/>
              <c:layout>
                <c:manualLayout>
                  <c:x val="0.128139277267148"/>
                  <c:y val="0.076537819136244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Medical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278174306158498"/>
                  <c:y val="0.044012407539966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Education
23%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57607606069721"/>
                  <c:y val="-0.048541832917636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Shopping/Tourism
18%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530097191529533"/>
                  <c:y val="0.028072873243785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Work
48%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Medical</c:v>
                </c:pt>
                <c:pt idx="1">
                  <c:v>Education</c:v>
                </c:pt>
                <c:pt idx="2">
                  <c:v>Shopping/Tourism</c:v>
                </c:pt>
                <c:pt idx="3">
                  <c:v>Work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0.23</c:v>
                </c:pt>
                <c:pt idx="2">
                  <c:v>0.18</c:v>
                </c:pt>
                <c:pt idx="3">
                  <c:v>0.48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>
        <a:alpha val="0"/>
      </a:schemeClr>
    </a:solidFill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5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6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7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1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5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3B7B0-2FD8-AA48-BC6D-8983B400E3DD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29D1C-F524-DE4B-A743-D6A026DAB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920" y="3884113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Bookman Old Style"/>
                <a:cs typeface="Bookman Old Style"/>
              </a:rPr>
              <a:t>The Faces of Transit</a:t>
            </a:r>
            <a:endParaRPr lang="en-US" sz="5400" b="1" dirty="0">
              <a:latin typeface="Bookman Old Style"/>
              <a:cs typeface="Bookman Old Styl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25876"/>
            <a:ext cx="6400800" cy="120864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Stephanie Gyldenvand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Associate Director, WISDOM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Weston-590x4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17856" r="2938" b="28873"/>
          <a:stretch/>
        </p:blipFill>
        <p:spPr>
          <a:xfrm>
            <a:off x="0" y="-16371"/>
            <a:ext cx="9159120" cy="40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7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man Old Style"/>
                <a:cs typeface="Bookman Old Style"/>
              </a:rPr>
              <a:t>The Weston Story</a:t>
            </a:r>
            <a:endParaRPr lang="en-US" b="1" dirty="0"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44" y="1460500"/>
            <a:ext cx="3109719" cy="2334172"/>
          </a:xfrm>
          <a:prstGeom prst="rect">
            <a:avLst/>
          </a:prstGeom>
        </p:spPr>
      </p:pic>
      <p:pic>
        <p:nvPicPr>
          <p:cNvPr id="5" name="Picture 4" descr="ROUTE_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43" y="4054620"/>
            <a:ext cx="3109719" cy="2332289"/>
          </a:xfrm>
          <a:prstGeom prst="rect">
            <a:avLst/>
          </a:prstGeom>
        </p:spPr>
      </p:pic>
      <p:pic>
        <p:nvPicPr>
          <p:cNvPr id="6" name="Picture 5" descr="Wausau Area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24895" r="13367" b="8034"/>
          <a:stretch/>
        </p:blipFill>
        <p:spPr>
          <a:xfrm>
            <a:off x="265310" y="1475617"/>
            <a:ext cx="5334097" cy="491129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389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42813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Bookman Old Style"/>
                <a:cs typeface="Bookman Old Style"/>
              </a:rPr>
              <a:t>Why is Weston different? It’s not!</a:t>
            </a:r>
            <a:endParaRPr lang="en-US" sz="3600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52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2011 the Weston Village board ended bus service due to cuts in the state budget</a:t>
            </a:r>
          </a:p>
          <a:p>
            <a:r>
              <a:rPr lang="en-US" sz="2800" dirty="0" smtClean="0"/>
              <a:t>Schofield and Rothschild cut service because service cost more due to Weston ending service</a:t>
            </a:r>
          </a:p>
          <a:p>
            <a:r>
              <a:rPr lang="en-US" sz="2800" dirty="0" smtClean="0"/>
              <a:t>In 2012 a judge ruled that the city carry out a ballot measure after required signatures were gathered</a:t>
            </a:r>
          </a:p>
          <a:p>
            <a:r>
              <a:rPr lang="en-US" sz="2800" dirty="0" smtClean="0"/>
              <a:t>Weston voted in favor of bus service and local riders worked with the Village to negotiate service level</a:t>
            </a:r>
          </a:p>
          <a:p>
            <a:r>
              <a:rPr lang="en-US" sz="2800" dirty="0" smtClean="0"/>
              <a:t>In January 2013 bus service returned to Weston, brining Schofield and Rothschild as well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717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man Old Style"/>
                <a:cs typeface="Bookman Old Style"/>
              </a:rPr>
              <a:t>Working Together</a:t>
            </a:r>
            <a:endParaRPr lang="en-US" b="1" dirty="0">
              <a:latin typeface="Bookman Old Style"/>
              <a:cs typeface="Bookman Old Style"/>
            </a:endParaRPr>
          </a:p>
        </p:txBody>
      </p:sp>
      <p:pic>
        <p:nvPicPr>
          <p:cNvPr id="4" name="Winning for Transit with Grassroots Coali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689" y="1417638"/>
            <a:ext cx="8561554" cy="4708525"/>
          </a:xfrm>
        </p:spPr>
      </p:pic>
    </p:spTree>
    <p:extLst>
      <p:ext uri="{BB962C8B-B14F-4D97-AF65-F5344CB8AC3E}">
        <p14:creationId xmlns:p14="http://schemas.microsoft.com/office/powerpoint/2010/main" val="162906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The Future of Transportation Services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2564"/>
            <a:ext cx="8229600" cy="4525963"/>
          </a:xfrm>
        </p:spPr>
        <p:txBody>
          <a:bodyPr/>
          <a:lstStyle/>
          <a:p>
            <a:r>
              <a:rPr lang="en-US" dirty="0" smtClean="0"/>
              <a:t>Demand for many modes of transportation access in urban and rural areas will increase</a:t>
            </a:r>
          </a:p>
          <a:p>
            <a:r>
              <a:rPr lang="en-US" dirty="0" smtClean="0"/>
              <a:t>Funding from state and federal sources is insecure</a:t>
            </a:r>
          </a:p>
          <a:p>
            <a:r>
              <a:rPr lang="en-US" dirty="0" smtClean="0"/>
              <a:t>Local communities will have to work together</a:t>
            </a:r>
          </a:p>
          <a:p>
            <a:r>
              <a:rPr lang="en-US" dirty="0" smtClean="0"/>
              <a:t>We need to build a broad coalition that includes local government, transit providers, riders, businesses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3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man Old Style"/>
                <a:cs typeface="Bookman Old Style"/>
              </a:rPr>
              <a:t>We must all work together</a:t>
            </a:r>
            <a:endParaRPr lang="en-US" b="1" dirty="0">
              <a:latin typeface="Bookman Old Style"/>
              <a:cs typeface="Bookman Old Style"/>
            </a:endParaRPr>
          </a:p>
        </p:txBody>
      </p:sp>
      <p:pic>
        <p:nvPicPr>
          <p:cNvPr id="7" name="Picture 6" descr="521837_510275799008036_202619740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85" y="1556939"/>
            <a:ext cx="4771714" cy="47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7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62071"/>
            <a:ext cx="8229600" cy="266409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 smtClean="0"/>
              <a:t>Stephanie Gyldenvand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 smtClean="0"/>
              <a:t>Associate Director, WISDOM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920-216-0891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/>
              <a:t>s</a:t>
            </a:r>
            <a:r>
              <a:rPr lang="en-US" dirty="0" err="1" smtClean="0"/>
              <a:t>tephanie.wisdomwi@gmail.com</a:t>
            </a:r>
            <a:endParaRPr lang="en-US" dirty="0"/>
          </a:p>
        </p:txBody>
      </p:sp>
      <p:pic>
        <p:nvPicPr>
          <p:cNvPr id="4" name="Picture 3" descr="WISDOM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92" y="514019"/>
            <a:ext cx="5723592" cy="26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DOM State 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r="7407" b="11381"/>
          <a:stretch/>
        </p:blipFill>
        <p:spPr>
          <a:xfrm>
            <a:off x="3885915" y="695437"/>
            <a:ext cx="4989699" cy="5288902"/>
          </a:xfrm>
          <a:prstGeom prst="rect">
            <a:avLst/>
          </a:prstGeom>
        </p:spPr>
      </p:pic>
      <p:pic>
        <p:nvPicPr>
          <p:cNvPr id="5" name="Picture 4" descr="WISDOM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6" y="381132"/>
            <a:ext cx="3787049" cy="1750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806" y="2282847"/>
            <a:ext cx="359863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150 Congregations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11 affiliates across the state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Focus on systemic issues of poverty and injustices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Local, state, national impact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07209" y="5729806"/>
            <a:ext cx="468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www.wisdomwi.org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620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man Old Style"/>
                <a:cs typeface="Bookman Old Style"/>
              </a:rPr>
              <a:t>Transit Issues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route and service cuts</a:t>
            </a:r>
          </a:p>
          <a:p>
            <a:r>
              <a:rPr lang="en-US" dirty="0" smtClean="0"/>
              <a:t>State budget; transit funding and source of funding</a:t>
            </a:r>
          </a:p>
          <a:p>
            <a:r>
              <a:rPr lang="en-US" dirty="0" smtClean="0"/>
              <a:t>Regional Transportation Authorities (RTAs)</a:t>
            </a:r>
          </a:p>
          <a:p>
            <a:r>
              <a:rPr lang="en-US" dirty="0" smtClean="0"/>
              <a:t>Federal flexibility in operating assistance</a:t>
            </a:r>
          </a:p>
          <a:p>
            <a:r>
              <a:rPr lang="en-US" dirty="0" smtClean="0"/>
              <a:t>Federal transportation funding</a:t>
            </a:r>
          </a:p>
          <a:p>
            <a:r>
              <a:rPr lang="en-US" dirty="0" smtClean="0"/>
              <a:t>Roads </a:t>
            </a:r>
            <a:r>
              <a:rPr lang="en-US" dirty="0" err="1" smtClean="0"/>
              <a:t>vs</a:t>
            </a:r>
            <a:r>
              <a:rPr lang="en-US" dirty="0" smtClean="0"/>
              <a:t> transit; Milwaukee Zoo Interchange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0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Who accesses transportation services?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976" y="1829304"/>
            <a:ext cx="7809823" cy="4399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Workers </a:t>
            </a:r>
          </a:p>
          <a:p>
            <a:r>
              <a:rPr lang="en-US" dirty="0" smtClean="0"/>
              <a:t>Students</a:t>
            </a:r>
          </a:p>
          <a:p>
            <a:r>
              <a:rPr lang="en-US" dirty="0" smtClean="0"/>
              <a:t>Seniors</a:t>
            </a:r>
          </a:p>
          <a:p>
            <a:r>
              <a:rPr lang="en-US" dirty="0" smtClean="0"/>
              <a:t>Disabled persons</a:t>
            </a:r>
          </a:p>
          <a:p>
            <a:r>
              <a:rPr lang="en-US" dirty="0" smtClean="0"/>
              <a:t>Those that cannot afford a vehicle, families without a second/third car, and those that cannot drive</a:t>
            </a:r>
          </a:p>
          <a:p>
            <a:r>
              <a:rPr lang="en-US" dirty="0" err="1" smtClean="0"/>
              <a:t>Millennials</a:t>
            </a:r>
            <a:r>
              <a:rPr lang="en-US" dirty="0" smtClean="0"/>
              <a:t> and those that chose transit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man Old Style"/>
                <a:cs typeface="Bookman Old Style"/>
              </a:rPr>
              <a:t>Where are people going?</a:t>
            </a:r>
            <a:endParaRPr lang="en-US" b="1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85944713"/>
              </p:ext>
            </p:extLst>
          </p:nvPr>
        </p:nvGraphicFramePr>
        <p:xfrm>
          <a:off x="771410" y="1514248"/>
          <a:ext cx="7257467" cy="4492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26"/>
          <p:cNvSpPr txBox="1">
            <a:spLocks noChangeArrowheads="1"/>
          </p:cNvSpPr>
          <p:nvPr/>
        </p:nvSpPr>
        <p:spPr bwMode="auto">
          <a:xfrm>
            <a:off x="457200" y="5782899"/>
            <a:ext cx="4701910" cy="79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/>
                <a:ea typeface="ＭＳ 明朝"/>
                <a:cs typeface="Times New Roman"/>
              </a:rPr>
              <a:t>Statewide Transit Rides by Purpose</a:t>
            </a:r>
            <a:endParaRPr lang="en-US" sz="20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Cambria"/>
                <a:ea typeface="ＭＳ 明朝"/>
                <a:cs typeface="Times New Roman"/>
              </a:rPr>
              <a:t>WIS DOT Study 2003</a:t>
            </a:r>
            <a:endParaRPr lang="en-US" dirty="0">
              <a:effectLst/>
              <a:latin typeface="Cambria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985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Many modes of transportation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45905" cy="4525963"/>
          </a:xfrm>
        </p:spPr>
        <p:txBody>
          <a:bodyPr/>
          <a:lstStyle/>
          <a:p>
            <a:r>
              <a:rPr lang="en-US" dirty="0" smtClean="0"/>
              <a:t>Fixed route bus systems</a:t>
            </a:r>
          </a:p>
          <a:p>
            <a:r>
              <a:rPr lang="en-US" dirty="0" smtClean="0"/>
              <a:t>Non-emergency medical transit</a:t>
            </a:r>
          </a:p>
          <a:p>
            <a:r>
              <a:rPr lang="en-US" dirty="0" smtClean="0"/>
              <a:t>Rural bus service and consortiums </a:t>
            </a:r>
          </a:p>
          <a:p>
            <a:r>
              <a:rPr lang="en-US" dirty="0" smtClean="0"/>
              <a:t>Shared Ride Taxi</a:t>
            </a:r>
          </a:p>
          <a:p>
            <a:r>
              <a:rPr lang="en-US" dirty="0" smtClean="0"/>
              <a:t>Volunteer programs</a:t>
            </a:r>
          </a:p>
          <a:p>
            <a:r>
              <a:rPr lang="en-US" dirty="0" smtClean="0"/>
              <a:t>And many more…</a:t>
            </a:r>
            <a:endParaRPr lang="en-US" dirty="0"/>
          </a:p>
        </p:txBody>
      </p:sp>
      <p:pic>
        <p:nvPicPr>
          <p:cNvPr id="4" name="Picture 3" descr="190635_185714194806291_26634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r="15999"/>
          <a:stretch/>
        </p:blipFill>
        <p:spPr>
          <a:xfrm>
            <a:off x="4861308" y="3507425"/>
            <a:ext cx="3931336" cy="30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What happens when transportation is limited?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658"/>
            <a:ext cx="8229600" cy="46110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Less options for employment by location and in hours of work; results in lower wages</a:t>
            </a:r>
          </a:p>
          <a:p>
            <a:r>
              <a:rPr lang="en-US" sz="2800" dirty="0" smtClean="0"/>
              <a:t>Strain on families to get children to school and difficulty to access job training and higher ed.</a:t>
            </a:r>
          </a:p>
          <a:p>
            <a:r>
              <a:rPr lang="en-US" sz="2800" dirty="0" smtClean="0"/>
              <a:t>Poor access to medical facilities, fewer options for treatment and preventative care</a:t>
            </a:r>
          </a:p>
          <a:p>
            <a:r>
              <a:rPr lang="en-US" sz="2800" dirty="0" smtClean="0"/>
              <a:t>Negative economic impact on local businesses, little access to quality nutrition</a:t>
            </a:r>
          </a:p>
          <a:p>
            <a:r>
              <a:rPr lang="en-US" sz="2800" dirty="0" smtClean="0"/>
              <a:t>Isolation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23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Transit riders share</a:t>
            </a:r>
            <a:endParaRPr lang="en-US" b="1" dirty="0">
              <a:latin typeface="Bookman Old Style"/>
              <a:cs typeface="Bookman Old Style"/>
            </a:endParaRPr>
          </a:p>
        </p:txBody>
      </p:sp>
      <p:pic>
        <p:nvPicPr>
          <p:cNvPr id="4" name="Fox Valley Community Says YES to Trans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5296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Building Relationships to Strengthen Transportation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9304"/>
            <a:ext cx="8229600" cy="4626174"/>
          </a:xfrm>
        </p:spPr>
        <p:txBody>
          <a:bodyPr/>
          <a:lstStyle/>
          <a:p>
            <a:r>
              <a:rPr lang="en-US" dirty="0" smtClean="0"/>
              <a:t>Transit Riders – seniors, disabled, workers, students, etc.</a:t>
            </a:r>
          </a:p>
          <a:p>
            <a:r>
              <a:rPr lang="en-US" dirty="0" smtClean="0"/>
              <a:t>Non-profit organizations, faith communities</a:t>
            </a:r>
          </a:p>
          <a:p>
            <a:r>
              <a:rPr lang="en-US" dirty="0" smtClean="0"/>
              <a:t>Local government</a:t>
            </a:r>
          </a:p>
          <a:p>
            <a:r>
              <a:rPr lang="en-US" dirty="0" smtClean="0"/>
              <a:t>Transit providers and workers</a:t>
            </a:r>
          </a:p>
          <a:p>
            <a:r>
              <a:rPr lang="en-US" dirty="0" smtClean="0"/>
              <a:t>Regional planning</a:t>
            </a:r>
          </a:p>
          <a:p>
            <a:r>
              <a:rPr lang="en-US" dirty="0" smtClean="0"/>
              <a:t>Business owners</a:t>
            </a:r>
          </a:p>
          <a:p>
            <a:r>
              <a:rPr lang="en-US" dirty="0" smtClean="0"/>
              <a:t>The greater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3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425</Words>
  <Application>Microsoft Macintosh PowerPoint</Application>
  <PresentationFormat>On-screen Show (4:3)</PresentationFormat>
  <Paragraphs>69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Faces of Transit</vt:lpstr>
      <vt:lpstr>PowerPoint Presentation</vt:lpstr>
      <vt:lpstr>Transit Issues</vt:lpstr>
      <vt:lpstr>Who accesses transportation services?</vt:lpstr>
      <vt:lpstr>Where are people going?</vt:lpstr>
      <vt:lpstr>Many modes of transportation</vt:lpstr>
      <vt:lpstr>What happens when transportation is limited?</vt:lpstr>
      <vt:lpstr>Transit riders share</vt:lpstr>
      <vt:lpstr>Building Relationships to Strengthen Transportation</vt:lpstr>
      <vt:lpstr>The Weston Story</vt:lpstr>
      <vt:lpstr>Why is Weston different? It’s not!</vt:lpstr>
      <vt:lpstr>Working Together</vt:lpstr>
      <vt:lpstr>The Future of Transportation Services</vt:lpstr>
      <vt:lpstr>We must all work together</vt:lpstr>
      <vt:lpstr>PowerPoint Presentation</vt:lpstr>
    </vt:vector>
  </TitlesOfParts>
  <Company>ESTHER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Faces of Transit</dc:title>
  <dc:creator>Stephanie Gyldenvand</dc:creator>
  <cp:lastModifiedBy>Stephanie Gyldenvand</cp:lastModifiedBy>
  <cp:revision>18</cp:revision>
  <dcterms:created xsi:type="dcterms:W3CDTF">2013-07-26T00:46:36Z</dcterms:created>
  <dcterms:modified xsi:type="dcterms:W3CDTF">2013-07-26T15:09:49Z</dcterms:modified>
</cp:coreProperties>
</file>